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304" r:id="rId4"/>
    <p:sldId id="305" r:id="rId5"/>
    <p:sldId id="258" r:id="rId6"/>
    <p:sldId id="302" r:id="rId7"/>
    <p:sldId id="306" r:id="rId8"/>
    <p:sldId id="266" r:id="rId9"/>
    <p:sldId id="259" r:id="rId10"/>
    <p:sldId id="260" r:id="rId11"/>
    <p:sldId id="261" r:id="rId12"/>
    <p:sldId id="267" r:id="rId13"/>
    <p:sldId id="301" r:id="rId14"/>
    <p:sldId id="268" r:id="rId15"/>
    <p:sldId id="269" r:id="rId16"/>
    <p:sldId id="270" r:id="rId17"/>
    <p:sldId id="274" r:id="rId18"/>
    <p:sldId id="271" r:id="rId19"/>
    <p:sldId id="272" r:id="rId20"/>
    <p:sldId id="278" r:id="rId21"/>
    <p:sldId id="262" r:id="rId22"/>
    <p:sldId id="273" r:id="rId23"/>
    <p:sldId id="275" r:id="rId24"/>
    <p:sldId id="276" r:id="rId25"/>
    <p:sldId id="277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4660"/>
  </p:normalViewPr>
  <p:slideViewPr>
    <p:cSldViewPr>
      <p:cViewPr varScale="1">
        <p:scale>
          <a:sx n="110" d="100"/>
          <a:sy n="110" d="100"/>
        </p:scale>
        <p:origin x="1632" y="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2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3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4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8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7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2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1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5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F259-F2A5-4DD4-9A39-DD90A8C38A0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3A88-B8CB-422A-81E4-A7A62CDC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7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4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badi" panose="020B0604020202020204" pitchFamily="34" charset="0"/>
              </a:defRPr>
            </a:lvl1pPr>
          </a:lstStyle>
          <a:p>
            <a:fld id="{3743F259-F2A5-4DD4-9A39-DD90A8C38A0D}" type="datetimeFigureOut">
              <a:rPr lang="en-US" smtClean="0"/>
              <a:pPr/>
              <a:t>8/17/2023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fld id="{39373A88-B8CB-422A-81E4-A7A62CDC5E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2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badi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badi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badi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badi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badi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badi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19200"/>
            <a:ext cx="8686800" cy="3200400"/>
          </a:xfrm>
        </p:spPr>
        <p:txBody>
          <a:bodyPr>
            <a:normAutofit/>
          </a:bodyPr>
          <a:lstStyle/>
          <a:p>
            <a:r>
              <a:rPr lang="sr-Latn-RS" dirty="0"/>
              <a:t>Basics of pharmacoeconomics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sr-Latn-RS" sz="2400" dirty="0"/>
              <a:t>prof. dr Slobodan Janković, MD, DSc, MSc, Prim.</a:t>
            </a:r>
          </a:p>
        </p:txBody>
      </p:sp>
    </p:spTree>
    <p:extLst>
      <p:ext uri="{BB962C8B-B14F-4D97-AF65-F5344CB8AC3E}">
        <p14:creationId xmlns:p14="http://schemas.microsoft.com/office/powerpoint/2010/main" val="3524670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C7CDBBA6-D31D-4C61-8639-60706255E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54" y="493439"/>
            <a:ext cx="6212746" cy="598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6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Decision</a:t>
            </a:r>
            <a:r>
              <a:rPr lang="sr-Latn-RS" dirty="0"/>
              <a:t> </a:t>
            </a:r>
            <a:r>
              <a:rPr lang="sr-Latn-RS" dirty="0" err="1"/>
              <a:t>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possible</a:t>
            </a:r>
            <a:r>
              <a:rPr lang="sr-Latn-RS" dirty="0"/>
              <a:t> </a:t>
            </a:r>
            <a:r>
              <a:rPr lang="sr-Latn-RS" dirty="0" err="1"/>
              <a:t>outcome</a:t>
            </a:r>
            <a:r>
              <a:rPr lang="sr-Latn-RS" dirty="0"/>
              <a:t> is </a:t>
            </a:r>
            <a:r>
              <a:rPr lang="sr-Latn-RS" dirty="0" err="1"/>
              <a:t>assigned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relevant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effects</a:t>
            </a:r>
            <a:r>
              <a:rPr lang="sr-Latn-RS" dirty="0"/>
              <a:t> (</a:t>
            </a:r>
            <a:r>
              <a:rPr lang="sr-Latn-RS" dirty="0" err="1"/>
              <a:t>quality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life</a:t>
            </a:r>
            <a:r>
              <a:rPr lang="sr-Latn-RS" dirty="0"/>
              <a:t>, cure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else</a:t>
            </a:r>
            <a:r>
              <a:rPr lang="sr-Latn-RS" dirty="0"/>
              <a:t>)</a:t>
            </a:r>
          </a:p>
          <a:p>
            <a:r>
              <a:rPr lang="sr-Latn-RS" dirty="0" err="1"/>
              <a:t>Probabilities</a:t>
            </a:r>
            <a:r>
              <a:rPr lang="sr-Latn-RS" dirty="0"/>
              <a:t> </a:t>
            </a:r>
            <a:r>
              <a:rPr lang="sr-Latn-RS" dirty="0" err="1"/>
              <a:t>along</a:t>
            </a:r>
            <a:r>
              <a:rPr lang="sr-Latn-RS" dirty="0"/>
              <a:t> a </a:t>
            </a:r>
            <a:r>
              <a:rPr lang="sr-Latn-RS" dirty="0" err="1"/>
              <a:t>pathway</a:t>
            </a:r>
            <a:r>
              <a:rPr lang="sr-Latn-RS" dirty="0"/>
              <a:t> </a:t>
            </a:r>
            <a:r>
              <a:rPr lang="sr-Latn-RS" dirty="0" err="1"/>
              <a:t>towards</a:t>
            </a:r>
            <a:r>
              <a:rPr lang="sr-Latn-RS" dirty="0"/>
              <a:t> </a:t>
            </a:r>
            <a:r>
              <a:rPr lang="sr-Latn-RS" dirty="0" err="1"/>
              <a:t>certain</a:t>
            </a:r>
            <a:r>
              <a:rPr lang="sr-Latn-RS" dirty="0"/>
              <a:t> </a:t>
            </a:r>
            <a:r>
              <a:rPr lang="sr-Latn-RS" dirty="0" err="1"/>
              <a:t>outcome</a:t>
            </a:r>
            <a:r>
              <a:rPr lang="sr-Latn-RS" dirty="0"/>
              <a:t> are </a:t>
            </a:r>
            <a:r>
              <a:rPr lang="sr-Latn-RS" dirty="0" err="1"/>
              <a:t>multiplied</a:t>
            </a:r>
            <a:r>
              <a:rPr lang="sr-Latn-RS" dirty="0"/>
              <a:t> to </a:t>
            </a:r>
            <a:r>
              <a:rPr lang="sr-Latn-RS" dirty="0" err="1"/>
              <a:t>get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probability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outcome</a:t>
            </a:r>
            <a:endParaRPr lang="sr-Latn-RS" dirty="0"/>
          </a:p>
          <a:p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outcome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certain</a:t>
            </a:r>
            <a:r>
              <a:rPr lang="sr-Latn-RS" dirty="0"/>
              <a:t> </a:t>
            </a:r>
            <a:r>
              <a:rPr lang="sr-Latn-RS" dirty="0" err="1"/>
              <a:t>therapeutic</a:t>
            </a:r>
            <a:r>
              <a:rPr lang="sr-Latn-RS" dirty="0"/>
              <a:t> </a:t>
            </a:r>
            <a:r>
              <a:rPr lang="sr-Latn-RS" dirty="0" err="1"/>
              <a:t>option</a:t>
            </a:r>
            <a:r>
              <a:rPr lang="sr-Latn-RS" dirty="0"/>
              <a:t> are </a:t>
            </a:r>
            <a:r>
              <a:rPr lang="sr-Latn-RS" dirty="0" err="1"/>
              <a:t>summed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117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Markov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It</a:t>
            </a:r>
            <a:r>
              <a:rPr lang="sr-Latn-RS" dirty="0"/>
              <a:t> is </a:t>
            </a:r>
            <a:r>
              <a:rPr lang="sr-Latn-RS" dirty="0" err="1"/>
              <a:t>used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comparison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therapeutic</a:t>
            </a:r>
            <a:r>
              <a:rPr lang="sr-Latn-RS" dirty="0"/>
              <a:t> </a:t>
            </a:r>
            <a:r>
              <a:rPr lang="sr-Latn-RS" dirty="0" err="1"/>
              <a:t>option</a:t>
            </a:r>
            <a:r>
              <a:rPr lang="sr-Latn-RS" dirty="0"/>
              <a:t> in </a:t>
            </a:r>
            <a:r>
              <a:rPr lang="sr-Latn-RS" dirty="0" err="1"/>
              <a:t>long-term</a:t>
            </a:r>
            <a:r>
              <a:rPr lang="sr-Latn-RS" dirty="0"/>
              <a:t> (</a:t>
            </a:r>
            <a:r>
              <a:rPr lang="sr-Latn-RS" dirty="0" err="1"/>
              <a:t>chronic</a:t>
            </a:r>
            <a:r>
              <a:rPr lang="sr-Latn-RS" dirty="0"/>
              <a:t>) </a:t>
            </a:r>
            <a:r>
              <a:rPr lang="sr-Latn-RS" dirty="0" err="1"/>
              <a:t>diseases</a:t>
            </a:r>
            <a:r>
              <a:rPr lang="sr-Latn-RS" dirty="0"/>
              <a:t>, </a:t>
            </a:r>
            <a:r>
              <a:rPr lang="sr-Latn-RS" dirty="0" err="1"/>
              <a:t>where</a:t>
            </a:r>
            <a:r>
              <a:rPr lang="sr-Latn-RS" dirty="0"/>
              <a:t> a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could</a:t>
            </a:r>
            <a:r>
              <a:rPr lang="sr-Latn-RS" dirty="0"/>
              <a:t> be in </a:t>
            </a:r>
            <a:r>
              <a:rPr lang="sr-Latn-RS" dirty="0" err="1"/>
              <a:t>various</a:t>
            </a:r>
            <a:r>
              <a:rPr lang="sr-Latn-RS" dirty="0"/>
              <a:t> </a:t>
            </a:r>
            <a:r>
              <a:rPr lang="sr-Latn-RS" dirty="0" err="1"/>
              <a:t>states</a:t>
            </a:r>
            <a:r>
              <a:rPr lang="sr-Latn-RS" dirty="0"/>
              <a:t> </a:t>
            </a:r>
            <a:r>
              <a:rPr lang="sr-Latn-RS" dirty="0" err="1"/>
              <a:t>which</a:t>
            </a:r>
            <a:r>
              <a:rPr lang="sr-Latn-RS" dirty="0"/>
              <a:t> </a:t>
            </a:r>
            <a:r>
              <a:rPr lang="sr-Latn-RS" dirty="0" err="1"/>
              <a:t>could</a:t>
            </a:r>
            <a:r>
              <a:rPr lang="sr-Latn-RS" dirty="0"/>
              <a:t> be </a:t>
            </a:r>
            <a:r>
              <a:rPr lang="sr-Latn-RS" dirty="0" err="1"/>
              <a:t>repeated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basics</a:t>
            </a:r>
            <a:r>
              <a:rPr lang="sr-Latn-RS" dirty="0"/>
              <a:t> </a:t>
            </a:r>
            <a:r>
              <a:rPr lang="sr-Latn-RS" dirty="0" err="1"/>
              <a:t>were</a:t>
            </a:r>
            <a:r>
              <a:rPr lang="sr-Latn-RS" dirty="0"/>
              <a:t> set </a:t>
            </a:r>
            <a:r>
              <a:rPr lang="sr-Latn-RS" dirty="0" err="1"/>
              <a:t>by</a:t>
            </a:r>
            <a:r>
              <a:rPr lang="sr-Latn-RS" dirty="0"/>
              <a:t> Andrej Andrejevič Markov, </a:t>
            </a:r>
            <a:r>
              <a:rPr lang="sr-Latn-RS" dirty="0" err="1"/>
              <a:t>Russian</a:t>
            </a:r>
            <a:r>
              <a:rPr lang="sr-Latn-RS" dirty="0"/>
              <a:t> </a:t>
            </a:r>
            <a:r>
              <a:rPr lang="sr-Latn-RS" dirty="0" err="1"/>
              <a:t>matematician</a:t>
            </a:r>
            <a:r>
              <a:rPr lang="sr-Latn-RS" dirty="0"/>
              <a:t>,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first</a:t>
            </a:r>
            <a:r>
              <a:rPr lang="sr-Latn-RS" dirty="0"/>
              <a:t> </a:t>
            </a:r>
            <a:r>
              <a:rPr lang="sr-Latn-RS" dirty="0" err="1"/>
              <a:t>decade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XX </a:t>
            </a:r>
            <a:r>
              <a:rPr lang="sr-Latn-RS" dirty="0" err="1"/>
              <a:t>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594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B369461D-4A53-410F-A946-61FBDDC7F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742" y="182531"/>
            <a:ext cx="6400516" cy="649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81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Markov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Principle</a:t>
            </a:r>
            <a:r>
              <a:rPr lang="sr-Latn-RS" dirty="0"/>
              <a:t>: </a:t>
            </a:r>
            <a:r>
              <a:rPr lang="sr-Latn-RS" dirty="0" err="1"/>
              <a:t>probability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a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be in some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states</a:t>
            </a:r>
            <a:r>
              <a:rPr lang="sr-Latn-RS" dirty="0"/>
              <a:t> in future </a:t>
            </a:r>
            <a:r>
              <a:rPr lang="sr-Latn-RS" dirty="0" err="1"/>
              <a:t>depends</a:t>
            </a:r>
            <a:r>
              <a:rPr lang="sr-Latn-RS" dirty="0"/>
              <a:t> </a:t>
            </a:r>
            <a:r>
              <a:rPr lang="sr-Latn-RS" dirty="0" err="1"/>
              <a:t>only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state</a:t>
            </a:r>
            <a:r>
              <a:rPr lang="sr-Latn-RS" dirty="0"/>
              <a:t> </a:t>
            </a:r>
            <a:r>
              <a:rPr lang="sr-Latn-RS" dirty="0" err="1"/>
              <a:t>where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currently</a:t>
            </a:r>
            <a:r>
              <a:rPr lang="sr-Latn-RS" dirty="0"/>
              <a:t> is, </a:t>
            </a:r>
            <a:r>
              <a:rPr lang="sr-Latn-RS" dirty="0" err="1"/>
              <a:t>and</a:t>
            </a:r>
            <a:r>
              <a:rPr lang="sr-Latn-RS" dirty="0"/>
              <a:t> NOT on </a:t>
            </a:r>
            <a:r>
              <a:rPr lang="sr-Latn-RS" dirty="0" err="1"/>
              <a:t>his</a:t>
            </a:r>
            <a:r>
              <a:rPr lang="sr-Latn-RS" dirty="0"/>
              <a:t> </a:t>
            </a:r>
            <a:r>
              <a:rPr lang="sr-Latn-RS" dirty="0" err="1"/>
              <a:t>previous</a:t>
            </a:r>
            <a:r>
              <a:rPr lang="sr-Latn-RS" dirty="0"/>
              <a:t> </a:t>
            </a:r>
            <a:r>
              <a:rPr lang="sr-Latn-RS" dirty="0" err="1"/>
              <a:t>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063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Transitional</a:t>
            </a:r>
            <a:r>
              <a:rPr lang="sr-Latn-RS" dirty="0"/>
              <a:t> </a:t>
            </a:r>
            <a:r>
              <a:rPr lang="sr-Latn-RS" dirty="0" err="1"/>
              <a:t>matrix</a:t>
            </a:r>
            <a:endParaRPr lang="en-US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E18B74A-1BFD-43F9-A0EB-74A54B3B3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09" y="1946718"/>
            <a:ext cx="7235902" cy="399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21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Types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Markov </a:t>
            </a:r>
            <a:r>
              <a:rPr lang="sr-Latn-RS" dirty="0" err="1"/>
              <a:t>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Regular</a:t>
            </a:r>
            <a:r>
              <a:rPr lang="sr-Latn-RS" dirty="0"/>
              <a:t> </a:t>
            </a:r>
            <a:r>
              <a:rPr lang="sr-Latn-RS" dirty="0" err="1"/>
              <a:t>type</a:t>
            </a:r>
            <a:r>
              <a:rPr lang="sr-Latn-RS" dirty="0"/>
              <a:t>, </a:t>
            </a:r>
            <a:r>
              <a:rPr lang="sr-Latn-RS" dirty="0" err="1"/>
              <a:t>where</a:t>
            </a:r>
            <a:r>
              <a:rPr lang="sr-Latn-RS" dirty="0"/>
              <a:t> </a:t>
            </a:r>
            <a:r>
              <a:rPr lang="sr-Latn-RS" dirty="0" err="1"/>
              <a:t>transitions</a:t>
            </a:r>
            <a:r>
              <a:rPr lang="sr-Latn-RS" dirty="0"/>
              <a:t> to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states</a:t>
            </a:r>
            <a:r>
              <a:rPr lang="sr-Latn-RS" dirty="0"/>
              <a:t> are </a:t>
            </a:r>
            <a:r>
              <a:rPr lang="sr-Latn-RS" dirty="0" err="1"/>
              <a:t>possible</a:t>
            </a:r>
            <a:endParaRPr lang="sr-Latn-RS" dirty="0"/>
          </a:p>
          <a:p>
            <a:r>
              <a:rPr lang="sr-Latn-RS" dirty="0" err="1"/>
              <a:t>Absorbing</a:t>
            </a:r>
            <a:r>
              <a:rPr lang="sr-Latn-RS" dirty="0"/>
              <a:t> model, </a:t>
            </a:r>
            <a:r>
              <a:rPr lang="sr-Latn-RS" dirty="0" err="1"/>
              <a:t>where</a:t>
            </a:r>
            <a:r>
              <a:rPr lang="sr-Latn-RS" dirty="0"/>
              <a:t> from some </a:t>
            </a:r>
            <a:r>
              <a:rPr lang="sr-Latn-RS" dirty="0" err="1"/>
              <a:t>states</a:t>
            </a:r>
            <a:r>
              <a:rPr lang="sr-Latn-RS" dirty="0"/>
              <a:t> </a:t>
            </a:r>
            <a:r>
              <a:rPr lang="sr-Latn-RS" dirty="0" err="1"/>
              <a:t>further</a:t>
            </a:r>
            <a:r>
              <a:rPr lang="sr-Latn-RS" dirty="0"/>
              <a:t> </a:t>
            </a:r>
            <a:r>
              <a:rPr lang="sr-Latn-RS" dirty="0" err="1"/>
              <a:t>transition</a:t>
            </a:r>
            <a:r>
              <a:rPr lang="sr-Latn-RS" dirty="0"/>
              <a:t> is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possible</a:t>
            </a:r>
            <a:r>
              <a:rPr lang="sr-Latn-RS" dirty="0"/>
              <a:t>, so </a:t>
            </a:r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r>
              <a:rPr lang="sr-Latn-RS" dirty="0"/>
              <a:t> </a:t>
            </a:r>
            <a:r>
              <a:rPr lang="sr-Latn-RS" dirty="0" err="1"/>
              <a:t>get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, </a:t>
            </a:r>
            <a:r>
              <a:rPr lang="sr-Latn-RS" dirty="0" err="1"/>
              <a:t>they</a:t>
            </a:r>
            <a:r>
              <a:rPr lang="sr-Latn-RS" dirty="0"/>
              <a:t> </a:t>
            </a:r>
            <a:r>
              <a:rPr lang="sr-Latn-RS" dirty="0" err="1"/>
              <a:t>stay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 </a:t>
            </a:r>
            <a:r>
              <a:rPr lang="sr-Latn-RS" dirty="0" err="1"/>
              <a:t>till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end</a:t>
            </a:r>
            <a:r>
              <a:rPr lang="sr-Latn-RS" dirty="0"/>
              <a:t> (</a:t>
            </a:r>
            <a:r>
              <a:rPr lang="sr-Latn-RS" dirty="0" err="1"/>
              <a:t>e.g</a:t>
            </a:r>
            <a:r>
              <a:rPr lang="sr-Latn-RS" dirty="0"/>
              <a:t>. </a:t>
            </a:r>
            <a:r>
              <a:rPr lang="sr-Latn-RS" dirty="0" err="1"/>
              <a:t>state</a:t>
            </a:r>
            <a:r>
              <a:rPr lang="sr-Latn-RS" dirty="0"/>
              <a:t> „</a:t>
            </a:r>
            <a:r>
              <a:rPr lang="sr-Latn-RS" dirty="0" err="1"/>
              <a:t>death</a:t>
            </a:r>
            <a:r>
              <a:rPr lang="sr-Latn-RS" dirty="0"/>
              <a:t>“)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53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Base </a:t>
            </a:r>
            <a:r>
              <a:rPr lang="sr-Latn-RS" dirty="0" err="1"/>
              <a:t>case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Input </a:t>
            </a:r>
            <a:r>
              <a:rPr lang="sr-Latn-RS" dirty="0" err="1"/>
              <a:t>parameters</a:t>
            </a:r>
            <a:r>
              <a:rPr lang="sr-Latn-RS" dirty="0"/>
              <a:t> are set to </a:t>
            </a:r>
            <a:r>
              <a:rPr lang="sr-Latn-RS" dirty="0" err="1"/>
              <a:t>the</a:t>
            </a:r>
            <a:r>
              <a:rPr lang="sr-Latn-RS" dirty="0"/>
              <a:t> most </a:t>
            </a:r>
            <a:r>
              <a:rPr lang="sr-Latn-RS" dirty="0" err="1"/>
              <a:t>probable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model </a:t>
            </a:r>
            <a:r>
              <a:rPr lang="sr-Latn-RS" dirty="0" err="1"/>
              <a:t>outcomes</a:t>
            </a:r>
            <a:r>
              <a:rPr lang="sr-Latn-RS" dirty="0"/>
              <a:t> are </a:t>
            </a:r>
            <a:r>
              <a:rPr lang="sr-Latn-RS" dirty="0" err="1"/>
              <a:t>without</a:t>
            </a:r>
            <a:r>
              <a:rPr lang="sr-Latn-RS" dirty="0"/>
              <a:t> </a:t>
            </a:r>
            <a:r>
              <a:rPr lang="sr-Latn-RS" dirty="0" err="1"/>
              <a:t>variability</a:t>
            </a:r>
            <a:r>
              <a:rPr lang="sr-Latn-RS" dirty="0"/>
              <a:t> („point estimate“)</a:t>
            </a:r>
          </a:p>
          <a:p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types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except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probabilistic</a:t>
            </a:r>
            <a:r>
              <a:rPr lang="sr-Latn-RS" dirty="0"/>
              <a:t> one are </a:t>
            </a:r>
            <a:r>
              <a:rPr lang="sr-Latn-RS" dirty="0" err="1"/>
              <a:t>called</a:t>
            </a:r>
            <a:r>
              <a:rPr lang="sr-Latn-RS" dirty="0"/>
              <a:t> „</a:t>
            </a:r>
            <a:r>
              <a:rPr lang="sr-Latn-RS" dirty="0" err="1"/>
              <a:t>deterministic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767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Markov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Cohort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: </a:t>
            </a:r>
            <a:r>
              <a:rPr lang="sr-Latn-RS" dirty="0" err="1"/>
              <a:t>virtual</a:t>
            </a:r>
            <a:r>
              <a:rPr lang="sr-Latn-RS" dirty="0"/>
              <a:t> </a:t>
            </a:r>
            <a:r>
              <a:rPr lang="sr-Latn-RS" dirty="0" err="1"/>
              <a:t>cohort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1000 </a:t>
            </a:r>
            <a:r>
              <a:rPr lang="sr-Latn-RS" dirty="0" err="1"/>
              <a:t>patients</a:t>
            </a:r>
            <a:r>
              <a:rPr lang="sr-Latn-RS" dirty="0"/>
              <a:t> </a:t>
            </a:r>
            <a:r>
              <a:rPr lang="sr-Latn-RS" dirty="0" err="1"/>
              <a:t>passes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state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its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quality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life</a:t>
            </a:r>
            <a:r>
              <a:rPr lang="sr-Latn-RS" dirty="0"/>
              <a:t> („utility“)</a:t>
            </a:r>
          </a:p>
          <a:p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utilities</a:t>
            </a:r>
            <a:r>
              <a:rPr lang="sr-Latn-RS" dirty="0"/>
              <a:t> are </a:t>
            </a:r>
            <a:r>
              <a:rPr lang="sr-Latn-RS" dirty="0" err="1"/>
              <a:t>summed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70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Markov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Monte </a:t>
            </a:r>
            <a:r>
              <a:rPr lang="sr-Latn-RS" dirty="0" err="1"/>
              <a:t>Carlo</a:t>
            </a:r>
            <a:r>
              <a:rPr lang="sr-Latn-RS" dirty="0"/>
              <a:t> </a:t>
            </a:r>
            <a:r>
              <a:rPr lang="sr-Latn-RS" dirty="0" err="1"/>
              <a:t>simulation</a:t>
            </a:r>
            <a:r>
              <a:rPr lang="sr-Latn-RS" dirty="0"/>
              <a:t>: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starts</a:t>
            </a:r>
            <a:r>
              <a:rPr lang="sr-Latn-RS" dirty="0"/>
              <a:t> from </a:t>
            </a:r>
            <a:r>
              <a:rPr lang="sr-Latn-RS" dirty="0" err="1"/>
              <a:t>certain</a:t>
            </a:r>
            <a:r>
              <a:rPr lang="sr-Latn-RS" dirty="0"/>
              <a:t> </a:t>
            </a:r>
            <a:r>
              <a:rPr lang="sr-Latn-RS" dirty="0" err="1"/>
              <a:t>state</a:t>
            </a:r>
            <a:r>
              <a:rPr lang="sr-Latn-RS" dirty="0"/>
              <a:t>, </a:t>
            </a:r>
            <a:r>
              <a:rPr lang="sr-Latn-RS" dirty="0" err="1"/>
              <a:t>then</a:t>
            </a:r>
            <a:r>
              <a:rPr lang="sr-Latn-RS" dirty="0"/>
              <a:t> in </a:t>
            </a:r>
            <a:r>
              <a:rPr lang="sr-Latn-RS" dirty="0" err="1"/>
              <a:t>next</a:t>
            </a:r>
            <a:r>
              <a:rPr lang="sr-Latn-RS" dirty="0"/>
              <a:t> </a:t>
            </a:r>
            <a:r>
              <a:rPr lang="sr-Latn-RS" dirty="0" err="1"/>
              <a:t>cycles</a:t>
            </a:r>
            <a:r>
              <a:rPr lang="sr-Latn-RS" dirty="0"/>
              <a:t> </a:t>
            </a:r>
            <a:r>
              <a:rPr lang="sr-Latn-RS" dirty="0" err="1"/>
              <a:t>randomly</a:t>
            </a:r>
            <a:r>
              <a:rPr lang="sr-Latn-RS" dirty="0"/>
              <a:t> </a:t>
            </a:r>
            <a:r>
              <a:rPr lang="sr-Latn-RS" dirty="0" err="1"/>
              <a:t>gets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same </a:t>
            </a:r>
            <a:r>
              <a:rPr lang="sr-Latn-RS" dirty="0" err="1"/>
              <a:t>or</a:t>
            </a:r>
            <a:r>
              <a:rPr lang="sr-Latn-RS" dirty="0"/>
              <a:t> to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states</a:t>
            </a:r>
            <a:r>
              <a:rPr lang="sr-Latn-RS" dirty="0"/>
              <a:t>, </a:t>
            </a:r>
            <a:r>
              <a:rPr lang="sr-Latn-RS" dirty="0" err="1"/>
              <a:t>based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transitional</a:t>
            </a:r>
            <a:r>
              <a:rPr lang="sr-Latn-RS" dirty="0"/>
              <a:t> </a:t>
            </a:r>
            <a:r>
              <a:rPr lang="sr-Latn-RS" dirty="0" err="1"/>
              <a:t>probabilities</a:t>
            </a:r>
            <a:endParaRPr lang="sr-Latn-R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6A346B-7083-4102-ADF9-751B724E9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What</a:t>
            </a:r>
            <a:r>
              <a:rPr lang="sr-Latn-RS" dirty="0"/>
              <a:t> is </a:t>
            </a:r>
            <a:r>
              <a:rPr lang="sr-Latn-RS" dirty="0" err="1"/>
              <a:t>pharmacoeconomical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why</a:t>
            </a:r>
            <a:r>
              <a:rPr lang="sr-Latn-RS" dirty="0"/>
              <a:t>?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AD1CD7B-0EE6-4813-B904-B152FE94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attempt</a:t>
            </a:r>
            <a:r>
              <a:rPr lang="sr-Latn-RS" dirty="0"/>
              <a:t> to </a:t>
            </a:r>
            <a:r>
              <a:rPr lang="sr-Latn-RS" dirty="0" err="1"/>
              <a:t>foresee</a:t>
            </a:r>
            <a:r>
              <a:rPr lang="sr-Latn-RS" dirty="0"/>
              <a:t> </a:t>
            </a:r>
            <a:r>
              <a:rPr lang="sr-Latn-RS" dirty="0" err="1"/>
              <a:t>how</a:t>
            </a:r>
            <a:r>
              <a:rPr lang="sr-Latn-RS" dirty="0"/>
              <a:t> </a:t>
            </a:r>
            <a:r>
              <a:rPr lang="sr-Latn-RS" dirty="0" err="1"/>
              <a:t>widespread</a:t>
            </a:r>
            <a:r>
              <a:rPr lang="sr-Latn-RS" dirty="0"/>
              <a:t> </a:t>
            </a:r>
            <a:r>
              <a:rPr lang="sr-Latn-RS" dirty="0" err="1"/>
              <a:t>use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affect</a:t>
            </a:r>
            <a:r>
              <a:rPr lang="sr-Latn-RS" dirty="0"/>
              <a:t> </a:t>
            </a:r>
            <a:r>
              <a:rPr lang="sr-Latn-RS" dirty="0" err="1"/>
              <a:t>spending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earning</a:t>
            </a:r>
            <a:r>
              <a:rPr lang="sr-Latn-RS" dirty="0"/>
              <a:t> 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healthcare</a:t>
            </a:r>
            <a:r>
              <a:rPr lang="sr-Latn-RS" dirty="0"/>
              <a:t> </a:t>
            </a:r>
            <a:r>
              <a:rPr lang="sr-Latn-RS" dirty="0" err="1"/>
              <a:t>system</a:t>
            </a:r>
            <a:endParaRPr lang="sr-Latn-RS" dirty="0"/>
          </a:p>
          <a:p>
            <a:r>
              <a:rPr lang="sr-Latn-RS" dirty="0" err="1"/>
              <a:t>Therefore</a:t>
            </a:r>
            <a:r>
              <a:rPr lang="sr-Latn-RS" dirty="0"/>
              <a:t> </a:t>
            </a:r>
            <a:r>
              <a:rPr lang="sr-Latn-RS" dirty="0" err="1"/>
              <a:t>we</a:t>
            </a:r>
            <a:r>
              <a:rPr lang="sr-Latn-RS" dirty="0"/>
              <a:t> </a:t>
            </a:r>
            <a:r>
              <a:rPr lang="sr-Latn-RS" dirty="0" err="1"/>
              <a:t>need</a:t>
            </a:r>
            <a:r>
              <a:rPr lang="sr-Latn-RS" dirty="0"/>
              <a:t> a </a:t>
            </a:r>
            <a:r>
              <a:rPr lang="sr-Latn-RS" dirty="0" err="1"/>
              <a:t>mathematical</a:t>
            </a:r>
            <a:r>
              <a:rPr lang="sr-Latn-RS" dirty="0"/>
              <a:t> model to </a:t>
            </a:r>
            <a:r>
              <a:rPr lang="sr-Latn-RS" dirty="0" err="1"/>
              <a:t>foresee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gains</a:t>
            </a:r>
            <a:r>
              <a:rPr lang="sr-Latn-RS" dirty="0"/>
              <a:t> (</a:t>
            </a:r>
            <a:r>
              <a:rPr lang="sr-Latn-RS" dirty="0" err="1"/>
              <a:t>effects</a:t>
            </a:r>
            <a:r>
              <a:rPr lang="sr-Latn-RS" dirty="0"/>
              <a:t>)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certain</a:t>
            </a:r>
            <a:r>
              <a:rPr lang="sr-Latn-RS" dirty="0"/>
              <a:t> </a:t>
            </a:r>
            <a:r>
              <a:rPr lang="sr-Latn-RS" dirty="0" err="1"/>
              <a:t>probability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aim</a:t>
            </a:r>
            <a:r>
              <a:rPr lang="sr-Latn-RS" dirty="0"/>
              <a:t> is to </a:t>
            </a:r>
            <a:r>
              <a:rPr lang="sr-Latn-RS" dirty="0" err="1"/>
              <a:t>persuade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PAYER </a:t>
            </a:r>
            <a:r>
              <a:rPr lang="sr-Latn-RS" dirty="0" err="1"/>
              <a:t>that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be benefit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paying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</a:t>
            </a:r>
          </a:p>
        </p:txBody>
      </p:sp>
    </p:spTree>
    <p:extLst>
      <p:ext uri="{BB962C8B-B14F-4D97-AF65-F5344CB8AC3E}">
        <p14:creationId xmlns:p14="http://schemas.microsoft.com/office/powerpoint/2010/main" val="2318773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62" y="304800"/>
            <a:ext cx="4864652" cy="353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266" y="3478355"/>
            <a:ext cx="4645025" cy="337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438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Aims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To test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 </a:t>
            </a:r>
            <a:r>
              <a:rPr lang="sr-Latn-RS" dirty="0" err="1"/>
              <a:t>was</a:t>
            </a:r>
            <a:r>
              <a:rPr lang="sr-Latn-RS" dirty="0"/>
              <a:t> </a:t>
            </a:r>
            <a:r>
              <a:rPr lang="sr-Latn-RS" dirty="0" err="1"/>
              <a:t>built</a:t>
            </a:r>
            <a:r>
              <a:rPr lang="sr-Latn-RS" dirty="0"/>
              <a:t> </a:t>
            </a:r>
            <a:r>
              <a:rPr lang="sr-Latn-RS" dirty="0" err="1"/>
              <a:t>properly</a:t>
            </a:r>
            <a:r>
              <a:rPr lang="sr-Latn-RS" dirty="0"/>
              <a:t>, </a:t>
            </a:r>
            <a:r>
              <a:rPr lang="sr-Latn-RS" dirty="0" err="1"/>
              <a:t>i.e</a:t>
            </a:r>
            <a:r>
              <a:rPr lang="sr-Latn-RS" dirty="0"/>
              <a:t>.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gives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</a:t>
            </a:r>
            <a:r>
              <a:rPr lang="sr-Latn-RS" dirty="0" err="1"/>
              <a:t>could</a:t>
            </a:r>
            <a:r>
              <a:rPr lang="sr-Latn-RS" dirty="0"/>
              <a:t> be </a:t>
            </a:r>
            <a:r>
              <a:rPr lang="sr-Latn-RS" dirty="0" err="1"/>
              <a:t>expected</a:t>
            </a:r>
            <a:r>
              <a:rPr lang="sr-Latn-RS" dirty="0"/>
              <a:t> </a:t>
            </a:r>
            <a:r>
              <a:rPr lang="sr-Latn-RS" dirty="0" err="1"/>
              <a:t>according</a:t>
            </a:r>
            <a:r>
              <a:rPr lang="sr-Latn-RS" dirty="0"/>
              <a:t> to </a:t>
            </a:r>
            <a:r>
              <a:rPr lang="sr-Latn-RS" dirty="0" err="1"/>
              <a:t>our</a:t>
            </a:r>
            <a:r>
              <a:rPr lang="sr-Latn-RS" dirty="0"/>
              <a:t> </a:t>
            </a:r>
            <a:r>
              <a:rPr lang="sr-Latn-RS" dirty="0" err="1"/>
              <a:t>previous</a:t>
            </a:r>
            <a:r>
              <a:rPr lang="sr-Latn-RS" dirty="0"/>
              <a:t> </a:t>
            </a:r>
            <a:r>
              <a:rPr lang="sr-Latn-RS" dirty="0" err="1"/>
              <a:t>knowledge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disorder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is </a:t>
            </a:r>
            <a:r>
              <a:rPr lang="sr-Latn-RS" dirty="0" err="1"/>
              <a:t>subject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establish</a:t>
            </a:r>
            <a:r>
              <a:rPr lang="sr-Latn-RS" dirty="0"/>
              <a:t> </a:t>
            </a:r>
            <a:r>
              <a:rPr lang="sr-Latn-RS" dirty="0" err="1"/>
              <a:t>which</a:t>
            </a:r>
            <a:r>
              <a:rPr lang="sr-Latn-RS" dirty="0"/>
              <a:t> </a:t>
            </a:r>
            <a:r>
              <a:rPr lang="sr-Latn-RS" dirty="0" err="1"/>
              <a:t>variables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 </a:t>
            </a:r>
            <a:r>
              <a:rPr lang="sr-Latn-RS" dirty="0" err="1"/>
              <a:t>have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most </a:t>
            </a:r>
            <a:r>
              <a:rPr lang="sr-Latn-RS" dirty="0" err="1"/>
              <a:t>profound</a:t>
            </a:r>
            <a:r>
              <a:rPr lang="sr-Latn-RS" dirty="0"/>
              <a:t> influence on </a:t>
            </a:r>
            <a:r>
              <a:rPr lang="sr-Latn-RS" dirty="0" err="1"/>
              <a:t>the</a:t>
            </a:r>
            <a:r>
              <a:rPr lang="sr-Latn-RS" dirty="0"/>
              <a:t> model </a:t>
            </a:r>
            <a:r>
              <a:rPr lang="sr-Latn-RS" dirty="0" err="1"/>
              <a:t>outcomes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how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50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dirty="0"/>
              <a:t>Is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changes</a:t>
            </a:r>
            <a:r>
              <a:rPr lang="sr-Latn-RS" dirty="0"/>
              <a:t> in model </a:t>
            </a:r>
            <a:r>
              <a:rPr lang="sr-Latn-RS" dirty="0" err="1"/>
              <a:t>outcomes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variation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input </a:t>
            </a:r>
            <a:r>
              <a:rPr lang="sr-Latn-RS" dirty="0" err="1"/>
              <a:t>parameters</a:t>
            </a:r>
            <a:endParaRPr lang="sr-Latn-RS" dirty="0"/>
          </a:p>
          <a:p>
            <a:r>
              <a:rPr lang="sr-Latn-RS" dirty="0" err="1"/>
              <a:t>Types</a:t>
            </a:r>
            <a:r>
              <a:rPr lang="sr-Latn-RS" dirty="0"/>
              <a:t>:</a:t>
            </a:r>
          </a:p>
          <a:p>
            <a:pPr lvl="2"/>
            <a:r>
              <a:rPr lang="sr-Latn-RS" dirty="0"/>
              <a:t>One-</a:t>
            </a:r>
            <a:r>
              <a:rPr lang="sr-Latn-RS" dirty="0" err="1"/>
              <a:t>way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(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parameter</a:t>
            </a:r>
            <a:r>
              <a:rPr lang="sr-Latn-RS" dirty="0"/>
              <a:t> is </a:t>
            </a:r>
            <a:r>
              <a:rPr lang="sr-Latn-RS" dirty="0" err="1"/>
              <a:t>varied</a:t>
            </a:r>
            <a:r>
              <a:rPr lang="sr-Latn-RS" dirty="0"/>
              <a:t> </a:t>
            </a:r>
            <a:r>
              <a:rPr lang="sr-Latn-RS" dirty="0" err="1"/>
              <a:t>independently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separately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others</a:t>
            </a:r>
            <a:r>
              <a:rPr lang="sr-Latn-RS" dirty="0"/>
              <a:t>, ± 20-50%</a:t>
            </a:r>
          </a:p>
          <a:p>
            <a:pPr lvl="2"/>
            <a:r>
              <a:rPr lang="sr-Latn-RS" dirty="0" err="1"/>
              <a:t>Two-way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 - </a:t>
            </a:r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parameters</a:t>
            </a:r>
            <a:r>
              <a:rPr lang="sr-Latn-RS" dirty="0"/>
              <a:t> are </a:t>
            </a:r>
            <a:r>
              <a:rPr lang="sr-Latn-RS" dirty="0" err="1"/>
              <a:t>varied</a:t>
            </a:r>
            <a:r>
              <a:rPr lang="sr-Latn-RS" dirty="0"/>
              <a:t> </a:t>
            </a:r>
            <a:r>
              <a:rPr lang="sr-Latn-RS" dirty="0" err="1"/>
              <a:t>simultaneously</a:t>
            </a:r>
            <a:endParaRPr lang="sr-Latn-RS" dirty="0"/>
          </a:p>
          <a:p>
            <a:pPr lvl="2"/>
            <a:r>
              <a:rPr lang="sr-Latn-RS" dirty="0"/>
              <a:t>Multi-</a:t>
            </a:r>
            <a:r>
              <a:rPr lang="sr-Latn-RS" dirty="0" err="1"/>
              <a:t>way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– a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parameters</a:t>
            </a:r>
            <a:r>
              <a:rPr lang="sr-Latn-RS" dirty="0"/>
              <a:t> are </a:t>
            </a:r>
            <a:r>
              <a:rPr lang="sr-Latn-RS" dirty="0" err="1"/>
              <a:t>varied</a:t>
            </a:r>
            <a:r>
              <a:rPr lang="sr-Latn-RS" dirty="0"/>
              <a:t> </a:t>
            </a:r>
            <a:r>
              <a:rPr lang="sr-Latn-RS" dirty="0" err="1"/>
              <a:t>simultaneously</a:t>
            </a:r>
            <a:endParaRPr lang="sr-Latn-RS" dirty="0"/>
          </a:p>
          <a:p>
            <a:pPr lvl="2"/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best</a:t>
            </a:r>
            <a:r>
              <a:rPr lang="sr-Latn-RS" dirty="0"/>
              <a:t> </a:t>
            </a:r>
            <a:r>
              <a:rPr lang="sr-Latn-RS" dirty="0" err="1"/>
              <a:t>case</a:t>
            </a:r>
            <a:r>
              <a:rPr lang="sr-Latn-RS" dirty="0"/>
              <a:t> –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parameters</a:t>
            </a:r>
            <a:r>
              <a:rPr lang="sr-Latn-RS" dirty="0"/>
              <a:t> </a:t>
            </a:r>
            <a:r>
              <a:rPr lang="sr-Latn-RS" dirty="0" err="1"/>
              <a:t>get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most </a:t>
            </a:r>
            <a:r>
              <a:rPr lang="sr-Latn-RS" dirty="0" err="1"/>
              <a:t>beneficial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endParaRPr lang="sr-Latn-RS" dirty="0"/>
          </a:p>
          <a:p>
            <a:pPr lvl="2"/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worst</a:t>
            </a:r>
            <a:r>
              <a:rPr lang="sr-Latn-RS" dirty="0"/>
              <a:t> </a:t>
            </a:r>
            <a:r>
              <a:rPr lang="sr-Latn-RS" dirty="0" err="1"/>
              <a:t>case</a:t>
            </a:r>
            <a:r>
              <a:rPr lang="sr-Latn-RS" dirty="0"/>
              <a:t> –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parameters</a:t>
            </a:r>
            <a:r>
              <a:rPr lang="sr-Latn-RS" dirty="0"/>
              <a:t> </a:t>
            </a:r>
            <a:r>
              <a:rPr lang="sr-Latn-RS" dirty="0" err="1"/>
              <a:t>get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most </a:t>
            </a:r>
            <a:r>
              <a:rPr lang="sr-Latn-RS" dirty="0" err="1"/>
              <a:t>un-beneficial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endParaRPr lang="sr-Latn-RS" dirty="0"/>
          </a:p>
          <a:p>
            <a:pPr lvl="2"/>
            <a:r>
              <a:rPr lang="sr-Latn-RS" dirty="0" err="1"/>
              <a:t>Probabilistic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–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key</a:t>
            </a:r>
            <a:r>
              <a:rPr lang="sr-Latn-RS" dirty="0"/>
              <a:t> </a:t>
            </a:r>
            <a:r>
              <a:rPr lang="sr-Latn-RS" dirty="0" err="1"/>
              <a:t>parameters</a:t>
            </a:r>
            <a:r>
              <a:rPr lang="sr-Latn-RS" dirty="0"/>
              <a:t> are </a:t>
            </a:r>
            <a:r>
              <a:rPr lang="sr-Latn-RS" dirty="0" err="1"/>
              <a:t>entered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model in </a:t>
            </a:r>
            <a:r>
              <a:rPr lang="sr-Latn-RS" dirty="0" err="1"/>
              <a:t>form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distributions</a:t>
            </a:r>
            <a:r>
              <a:rPr lang="sr-Latn-RS" dirty="0"/>
              <a:t>, </a:t>
            </a:r>
            <a:r>
              <a:rPr lang="sr-Latn-RS" dirty="0" err="1"/>
              <a:t>simultaneously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70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Presentation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deterministic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One-</a:t>
            </a:r>
            <a:r>
              <a:rPr lang="sr-Latn-RS" dirty="0" err="1"/>
              <a:t>way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is </a:t>
            </a:r>
            <a:r>
              <a:rPr lang="sr-Latn-RS" dirty="0" err="1"/>
              <a:t>presented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Tornado </a:t>
            </a:r>
            <a:r>
              <a:rPr lang="sr-Latn-RS" dirty="0" err="1"/>
              <a:t>diagram</a:t>
            </a:r>
            <a:endParaRPr lang="sr-Latn-RS" dirty="0"/>
          </a:p>
          <a:p>
            <a:r>
              <a:rPr lang="sr-Latn-RS" dirty="0" err="1"/>
              <a:t>Two-way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is </a:t>
            </a:r>
            <a:r>
              <a:rPr lang="sr-Latn-RS" dirty="0" err="1"/>
              <a:t>presented</a:t>
            </a:r>
            <a:r>
              <a:rPr lang="sr-Latn-RS" dirty="0"/>
              <a:t> on </a:t>
            </a:r>
            <a:r>
              <a:rPr lang="sr-Latn-RS" dirty="0" err="1"/>
              <a:t>three-dimensional</a:t>
            </a:r>
            <a:r>
              <a:rPr lang="sr-Latn-RS" dirty="0"/>
              <a:t> </a:t>
            </a:r>
            <a:r>
              <a:rPr lang="sr-Latn-RS" dirty="0" err="1"/>
              <a:t>diagram</a:t>
            </a:r>
            <a:r>
              <a:rPr lang="sr-Latn-RS" dirty="0"/>
              <a:t>,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lines</a:t>
            </a:r>
            <a:r>
              <a:rPr lang="sr-Latn-RS" dirty="0"/>
              <a:t> on </a:t>
            </a:r>
            <a:r>
              <a:rPr lang="sr-Latn-RS" dirty="0" err="1"/>
              <a:t>two-dimensional</a:t>
            </a:r>
            <a:r>
              <a:rPr lang="sr-Latn-RS" dirty="0"/>
              <a:t> </a:t>
            </a:r>
            <a:r>
              <a:rPr lang="sr-Latn-RS" dirty="0" err="1"/>
              <a:t>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46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Probabilistic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(</a:t>
            </a:r>
            <a:r>
              <a:rPr lang="sr-Latn-RS" dirty="0" err="1"/>
              <a:t>stochastic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Some model </a:t>
            </a:r>
            <a:r>
              <a:rPr lang="sr-Latn-RS" dirty="0" err="1"/>
              <a:t>parameters</a:t>
            </a:r>
            <a:r>
              <a:rPr lang="sr-Latn-RS" dirty="0"/>
              <a:t> are </a:t>
            </a:r>
            <a:r>
              <a:rPr lang="sr-Latn-RS" dirty="0" err="1"/>
              <a:t>assigned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r>
              <a:rPr lang="sr-Latn-RS" dirty="0"/>
              <a:t> </a:t>
            </a:r>
            <a:r>
              <a:rPr lang="sr-Latn-RS" dirty="0" err="1"/>
              <a:t>according</a:t>
            </a:r>
            <a:r>
              <a:rPr lang="sr-Latn-RS" dirty="0"/>
              <a:t> to </a:t>
            </a:r>
            <a:r>
              <a:rPr lang="sr-Latn-RS" dirty="0" err="1"/>
              <a:t>probability</a:t>
            </a:r>
            <a:r>
              <a:rPr lang="sr-Latn-RS" dirty="0"/>
              <a:t> </a:t>
            </a:r>
            <a:r>
              <a:rPr lang="sr-Latn-RS" dirty="0" err="1"/>
              <a:t>distributions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distribution</a:t>
            </a:r>
            <a:r>
              <a:rPr lang="sr-Latn-RS" dirty="0"/>
              <a:t> are </a:t>
            </a:r>
            <a:r>
              <a:rPr lang="sr-Latn-RS" dirty="0" err="1"/>
              <a:t>chosen</a:t>
            </a:r>
            <a:r>
              <a:rPr lang="sr-Latn-RS" dirty="0"/>
              <a:t>:</a:t>
            </a:r>
          </a:p>
          <a:p>
            <a:pPr lvl="1"/>
            <a:r>
              <a:rPr lang="sr-Latn-RS" dirty="0" err="1"/>
              <a:t>Normal</a:t>
            </a:r>
            <a:r>
              <a:rPr lang="sr-Latn-RS" dirty="0"/>
              <a:t> </a:t>
            </a:r>
            <a:r>
              <a:rPr lang="sr-Latn-RS" dirty="0" err="1"/>
              <a:t>distribution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variables</a:t>
            </a:r>
            <a:r>
              <a:rPr lang="sr-Latn-RS" dirty="0"/>
              <a:t> </a:t>
            </a:r>
            <a:r>
              <a:rPr lang="sr-Latn-RS" dirty="0" err="1"/>
              <a:t>which</a:t>
            </a:r>
            <a:r>
              <a:rPr lang="sr-Latn-RS" dirty="0"/>
              <a:t> are </a:t>
            </a:r>
            <a:r>
              <a:rPr lang="sr-Latn-RS" dirty="0" err="1"/>
              <a:t>known</a:t>
            </a:r>
            <a:r>
              <a:rPr lang="sr-Latn-RS" dirty="0"/>
              <a:t> to be </a:t>
            </a:r>
            <a:r>
              <a:rPr lang="sr-Latn-RS" dirty="0" err="1"/>
              <a:t>normally</a:t>
            </a:r>
            <a:r>
              <a:rPr lang="sr-Latn-RS" dirty="0"/>
              <a:t> </a:t>
            </a:r>
            <a:r>
              <a:rPr lang="sr-Latn-RS" dirty="0" err="1"/>
              <a:t>distributed</a:t>
            </a:r>
            <a:r>
              <a:rPr lang="sr-Latn-RS" dirty="0"/>
              <a:t> in </a:t>
            </a:r>
            <a:r>
              <a:rPr lang="sr-Latn-RS" dirty="0" err="1"/>
              <a:t>real</a:t>
            </a:r>
            <a:r>
              <a:rPr lang="sr-Latn-RS" dirty="0"/>
              <a:t> </a:t>
            </a:r>
            <a:r>
              <a:rPr lang="sr-Latn-RS" dirty="0" err="1"/>
              <a:t>life</a:t>
            </a:r>
            <a:endParaRPr lang="sr-Latn-RS" dirty="0"/>
          </a:p>
          <a:p>
            <a:pPr lvl="1"/>
            <a:r>
              <a:rPr lang="sr-Latn-RS" dirty="0" err="1"/>
              <a:t>Uniform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triangular</a:t>
            </a:r>
            <a:r>
              <a:rPr lang="sr-Latn-RS" dirty="0"/>
              <a:t> </a:t>
            </a:r>
            <a:r>
              <a:rPr lang="sr-Latn-RS" dirty="0" err="1"/>
              <a:t>distribution</a:t>
            </a:r>
            <a:r>
              <a:rPr lang="sr-Latn-RS" dirty="0"/>
              <a:t> </a:t>
            </a:r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reliable</a:t>
            </a:r>
            <a:r>
              <a:rPr lang="sr-Latn-RS" dirty="0"/>
              <a:t> </a:t>
            </a:r>
            <a:r>
              <a:rPr lang="sr-Latn-RS" dirty="0" err="1"/>
              <a:t>information</a:t>
            </a:r>
            <a:r>
              <a:rPr lang="sr-Latn-RS" dirty="0"/>
              <a:t> is </a:t>
            </a:r>
            <a:r>
              <a:rPr lang="sr-Latn-RS" dirty="0" err="1"/>
              <a:t>missing</a:t>
            </a:r>
            <a:endParaRPr lang="sr-Latn-RS" dirty="0"/>
          </a:p>
          <a:p>
            <a:pPr lvl="1"/>
            <a:r>
              <a:rPr lang="sr-Latn-RS" dirty="0"/>
              <a:t>Beta </a:t>
            </a:r>
            <a:r>
              <a:rPr lang="sr-Latn-RS" dirty="0" err="1"/>
              <a:t>distributions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probabilities</a:t>
            </a:r>
            <a:endParaRPr lang="sr-Latn-RS" dirty="0"/>
          </a:p>
          <a:p>
            <a:pPr lvl="1"/>
            <a:r>
              <a:rPr lang="sr-Latn-RS" dirty="0" err="1"/>
              <a:t>Gamma</a:t>
            </a:r>
            <a:r>
              <a:rPr lang="sr-Latn-RS" dirty="0"/>
              <a:t> </a:t>
            </a:r>
            <a:r>
              <a:rPr lang="sr-Latn-RS" dirty="0" err="1"/>
              <a:t>distributions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959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Presenting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probabilistic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Incremental</a:t>
            </a:r>
            <a:r>
              <a:rPr lang="sr-Latn-RS" dirty="0"/>
              <a:t> </a:t>
            </a:r>
            <a:r>
              <a:rPr lang="sr-Latn-RS" dirty="0" err="1"/>
              <a:t>cost</a:t>
            </a:r>
            <a:r>
              <a:rPr lang="sr-Latn-RS" dirty="0"/>
              <a:t>/</a:t>
            </a:r>
            <a:r>
              <a:rPr lang="sr-Latn-RS" dirty="0" err="1"/>
              <a:t>effectiveness</a:t>
            </a:r>
            <a:r>
              <a:rPr lang="sr-Latn-RS" dirty="0"/>
              <a:t> </a:t>
            </a:r>
            <a:r>
              <a:rPr lang="sr-Latn-RS" dirty="0" err="1"/>
              <a:t>graph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1000 </a:t>
            </a:r>
            <a:r>
              <a:rPr lang="sr-Latn-RS" dirty="0" err="1"/>
              <a:t>virtual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endParaRPr lang="sr-Latn-RS" dirty="0"/>
          </a:p>
          <a:p>
            <a:r>
              <a:rPr lang="sr-Latn-RS" dirty="0" err="1"/>
              <a:t>Acceptability</a:t>
            </a:r>
            <a:r>
              <a:rPr lang="sr-Latn-RS" dirty="0"/>
              <a:t> </a:t>
            </a:r>
            <a:r>
              <a:rPr lang="sr-Latn-RS" dirty="0" err="1"/>
              <a:t>curve</a:t>
            </a:r>
            <a:endParaRPr lang="sr-Latn-RS" dirty="0"/>
          </a:p>
          <a:p>
            <a:r>
              <a:rPr lang="sr-Latn-RS" dirty="0" err="1"/>
              <a:t>Confidence</a:t>
            </a:r>
            <a:r>
              <a:rPr lang="sr-Latn-RS" dirty="0"/>
              <a:t> </a:t>
            </a:r>
            <a:r>
              <a:rPr lang="sr-Latn-RS" dirty="0" err="1"/>
              <a:t>intervals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ICER </a:t>
            </a:r>
            <a:r>
              <a:rPr lang="sr-Latn-RS" dirty="0" err="1"/>
              <a:t>and</a:t>
            </a:r>
            <a:r>
              <a:rPr lang="sr-Latn-RS" dirty="0"/>
              <a:t> net benefit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734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Testing</a:t>
            </a:r>
            <a:r>
              <a:rPr lang="sr-Latn-RS" dirty="0"/>
              <a:t> </a:t>
            </a:r>
            <a:r>
              <a:rPr lang="sr-Latn-RS" dirty="0" err="1"/>
              <a:t>consequences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using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in </a:t>
            </a:r>
            <a:r>
              <a:rPr lang="sr-Latn-RS" dirty="0" err="1"/>
              <a:t>whole</a:t>
            </a:r>
            <a:r>
              <a:rPr lang="sr-Latn-RS" dirty="0"/>
              <a:t> </a:t>
            </a:r>
            <a:r>
              <a:rPr lang="sr-Latn-RS" dirty="0" err="1"/>
              <a:t>population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eligible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best</a:t>
            </a:r>
            <a:r>
              <a:rPr lang="sr-Latn-RS" dirty="0"/>
              <a:t> </a:t>
            </a:r>
            <a:r>
              <a:rPr lang="sr-Latn-RS" dirty="0" err="1"/>
              <a:t>estimate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financial</a:t>
            </a:r>
            <a:r>
              <a:rPr lang="sr-Latn-RS" dirty="0"/>
              <a:t> </a:t>
            </a:r>
            <a:r>
              <a:rPr lang="sr-Latn-RS" dirty="0" err="1"/>
              <a:t>consequences</a:t>
            </a:r>
            <a:r>
              <a:rPr lang="sr-Latn-RS" dirty="0"/>
              <a:t> (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defined</a:t>
            </a:r>
            <a:r>
              <a:rPr lang="sr-Latn-RS" dirty="0"/>
              <a:t> time period)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healthcare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is </a:t>
            </a:r>
            <a:r>
              <a:rPr lang="sr-Latn-RS" dirty="0" err="1"/>
              <a:t>reimbursed</a:t>
            </a:r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476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Obligatory</a:t>
            </a:r>
            <a:r>
              <a:rPr lang="sr-Latn-RS" dirty="0"/>
              <a:t> </a:t>
            </a:r>
            <a:r>
              <a:rPr lang="sr-Latn-RS" dirty="0" err="1"/>
              <a:t>elements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a </a:t>
            </a:r>
            <a:r>
              <a:rPr lang="sr-Latn-RS" dirty="0" err="1"/>
              <a:t>perspective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</a:t>
            </a:r>
            <a:r>
              <a:rPr lang="sr-Latn-RS" dirty="0" err="1"/>
              <a:t>size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drug </a:t>
            </a:r>
            <a:r>
              <a:rPr lang="sr-Latn-RS" dirty="0" err="1"/>
              <a:t>budget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influence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on </a:t>
            </a:r>
            <a:r>
              <a:rPr lang="sr-Latn-RS" dirty="0" err="1"/>
              <a:t>health</a:t>
            </a:r>
            <a:r>
              <a:rPr lang="sr-Latn-RS" dirty="0"/>
              <a:t> </a:t>
            </a:r>
            <a:r>
              <a:rPr lang="sr-Latn-RS" dirty="0" err="1"/>
              <a:t>outcomes</a:t>
            </a:r>
            <a:r>
              <a:rPr lang="sr-Latn-RS" dirty="0"/>
              <a:t> in </a:t>
            </a:r>
            <a:r>
              <a:rPr lang="sr-Latn-RS" dirty="0" err="1"/>
              <a:t>whole</a:t>
            </a:r>
            <a:r>
              <a:rPr lang="sr-Latn-RS" dirty="0"/>
              <a:t> </a:t>
            </a:r>
            <a:r>
              <a:rPr lang="sr-Latn-RS" dirty="0" err="1"/>
              <a:t>population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target </a:t>
            </a:r>
            <a:r>
              <a:rPr lang="sr-Latn-RS" dirty="0" err="1"/>
              <a:t>population</a:t>
            </a:r>
            <a:r>
              <a:rPr lang="sr-Latn-R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0661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Obligatory</a:t>
            </a:r>
            <a:r>
              <a:rPr lang="sr-Latn-RS" dirty="0"/>
              <a:t> </a:t>
            </a:r>
            <a:r>
              <a:rPr lang="sr-Latn-RS" dirty="0" err="1"/>
              <a:t>elements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market </a:t>
            </a:r>
            <a:r>
              <a:rPr lang="sr-Latn-RS" dirty="0" err="1"/>
              <a:t>share</a:t>
            </a:r>
            <a:r>
              <a:rPr lang="sr-Latn-RS" dirty="0"/>
              <a:t> (</a:t>
            </a:r>
            <a:r>
              <a:rPr lang="sr-Latn-RS" dirty="0" err="1"/>
              <a:t>using</a:t>
            </a:r>
            <a:r>
              <a:rPr lang="sr-Latn-RS" dirty="0"/>
              <a:t> </a:t>
            </a:r>
            <a:r>
              <a:rPr lang="sr-Latn-RS" dirty="0" err="1"/>
              <a:t>equations</a:t>
            </a:r>
            <a:r>
              <a:rPr lang="sr-Latn-RS" dirty="0"/>
              <a:t>)</a:t>
            </a:r>
          </a:p>
          <a:p>
            <a:r>
              <a:rPr lang="sr-Latn-RS" dirty="0"/>
              <a:t>To </a:t>
            </a:r>
            <a:r>
              <a:rPr lang="sr-Latn-RS" dirty="0" err="1"/>
              <a:t>consider</a:t>
            </a:r>
            <a:r>
              <a:rPr lang="sr-Latn-RS" dirty="0"/>
              <a:t> </a:t>
            </a:r>
            <a:r>
              <a:rPr lang="sr-Latn-RS" dirty="0" err="1"/>
              <a:t>possible</a:t>
            </a:r>
            <a:r>
              <a:rPr lang="sr-Latn-RS" dirty="0"/>
              <a:t> </a:t>
            </a:r>
            <a:r>
              <a:rPr lang="sr-Latn-RS" dirty="0" err="1"/>
              <a:t>out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label</a:t>
            </a:r>
            <a:r>
              <a:rPr lang="sr-Latn-RS" dirty="0"/>
              <a:t> drug </a:t>
            </a:r>
            <a:r>
              <a:rPr lang="sr-Latn-RS" dirty="0" err="1"/>
              <a:t>use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describe</a:t>
            </a:r>
            <a:r>
              <a:rPr lang="sr-Latn-RS" dirty="0"/>
              <a:t> </a:t>
            </a:r>
            <a:r>
              <a:rPr lang="sr-Latn-RS" dirty="0" err="1"/>
              <a:t>clearly</a:t>
            </a:r>
            <a:r>
              <a:rPr lang="sr-Latn-RS" dirty="0"/>
              <a:t> </a:t>
            </a:r>
            <a:r>
              <a:rPr lang="sr-Latn-RS" dirty="0" err="1"/>
              <a:t>advantages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in </a:t>
            </a:r>
            <a:r>
              <a:rPr lang="sr-Latn-RS" dirty="0" err="1"/>
              <a:t>comparison</a:t>
            </a:r>
            <a:r>
              <a:rPr lang="sr-Latn-RS" dirty="0"/>
              <a:t> to </a:t>
            </a:r>
            <a:r>
              <a:rPr lang="sr-Latn-RS" dirty="0" err="1"/>
              <a:t>old</a:t>
            </a:r>
            <a:r>
              <a:rPr lang="sr-Latn-RS" dirty="0"/>
              <a:t> </a:t>
            </a:r>
            <a:r>
              <a:rPr lang="sr-Latn-RS" dirty="0" err="1"/>
              <a:t>ones</a:t>
            </a:r>
            <a:r>
              <a:rPr lang="sr-Latn-RS" dirty="0"/>
              <a:t> in </a:t>
            </a:r>
            <a:r>
              <a:rPr lang="sr-Latn-RS" dirty="0" err="1"/>
              <a:t>regard</a:t>
            </a:r>
            <a:r>
              <a:rPr lang="sr-Latn-RS" dirty="0"/>
              <a:t> to </a:t>
            </a:r>
            <a:r>
              <a:rPr lang="sr-Latn-RS" dirty="0" err="1"/>
              <a:t>efficacy</a:t>
            </a:r>
            <a:r>
              <a:rPr lang="sr-Latn-RS" dirty="0"/>
              <a:t>, </a:t>
            </a:r>
            <a:r>
              <a:rPr lang="sr-Latn-RS" dirty="0" err="1"/>
              <a:t>safety</a:t>
            </a:r>
            <a:r>
              <a:rPr lang="sr-Latn-RS" dirty="0"/>
              <a:t>, </a:t>
            </a:r>
            <a:r>
              <a:rPr lang="sr-Latn-RS" dirty="0" err="1"/>
              <a:t>ease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administration</a:t>
            </a:r>
            <a:r>
              <a:rPr lang="sr-Latn-RS" dirty="0"/>
              <a:t>, </a:t>
            </a:r>
            <a:r>
              <a:rPr lang="sr-Latn-RS" dirty="0" err="1"/>
              <a:t>etc</a:t>
            </a:r>
            <a:r>
              <a:rPr lang="sr-Latn-RS" dirty="0"/>
              <a:t>. </a:t>
            </a:r>
          </a:p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time </a:t>
            </a:r>
            <a:r>
              <a:rPr lang="sr-Latn-RS" dirty="0" err="1"/>
              <a:t>horizon</a:t>
            </a:r>
            <a:r>
              <a:rPr lang="sr-Latn-RS" dirty="0"/>
              <a:t>, but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calculated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year</a:t>
            </a:r>
            <a:r>
              <a:rPr lang="sr-Latn-RS" dirty="0"/>
              <a:t> </a:t>
            </a:r>
            <a:r>
              <a:rPr lang="sr-Latn-RS" dirty="0" err="1"/>
              <a:t>separately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17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Obligatory</a:t>
            </a:r>
            <a:r>
              <a:rPr lang="sr-Latn-RS" dirty="0"/>
              <a:t> </a:t>
            </a:r>
            <a:r>
              <a:rPr lang="sr-Latn-RS" dirty="0" err="1"/>
              <a:t>elements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dirty="0"/>
              <a:t>To </a:t>
            </a:r>
            <a:r>
              <a:rPr lang="sr-Latn-RS" dirty="0" err="1"/>
              <a:t>define</a:t>
            </a:r>
            <a:r>
              <a:rPr lang="sr-Latn-RS" dirty="0"/>
              <a:t> </a:t>
            </a:r>
            <a:r>
              <a:rPr lang="sr-Latn-RS" dirty="0" err="1"/>
              <a:t>comparators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influence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to </a:t>
            </a:r>
            <a:r>
              <a:rPr lang="sr-Latn-RS" dirty="0" err="1"/>
              <a:t>their</a:t>
            </a:r>
            <a:r>
              <a:rPr lang="sr-Latn-RS" dirty="0"/>
              <a:t> </a:t>
            </a:r>
            <a:r>
              <a:rPr lang="sr-Latn-RS" dirty="0" err="1"/>
              <a:t>utilization</a:t>
            </a:r>
            <a:endParaRPr lang="sr-Latn-RS" dirty="0"/>
          </a:p>
          <a:p>
            <a:r>
              <a:rPr lang="sr-Latn-RS" dirty="0"/>
              <a:t>MODEL</a:t>
            </a:r>
          </a:p>
          <a:p>
            <a:pPr lvl="1"/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connected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cost</a:t>
            </a:r>
            <a:r>
              <a:rPr lang="sr-Latn-RS" dirty="0"/>
              <a:t>/</a:t>
            </a:r>
            <a:r>
              <a:rPr lang="sr-Latn-RS" dirty="0" err="1"/>
              <a:t>utility</a:t>
            </a:r>
            <a:r>
              <a:rPr lang="sr-Latn-RS" dirty="0"/>
              <a:t> model</a:t>
            </a:r>
          </a:p>
          <a:p>
            <a:pPr lvl="1"/>
            <a:r>
              <a:rPr lang="sr-Latn-RS" dirty="0" err="1"/>
              <a:t>Should</a:t>
            </a:r>
            <a:r>
              <a:rPr lang="sr-Latn-RS" dirty="0"/>
              <a:t> be transparent</a:t>
            </a:r>
          </a:p>
          <a:p>
            <a:pPr lvl="1"/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based</a:t>
            </a:r>
            <a:r>
              <a:rPr lang="sr-Latn-RS" dirty="0"/>
              <a:t> on </a:t>
            </a:r>
            <a:r>
              <a:rPr lang="sr-Latn-RS" dirty="0" err="1"/>
              <a:t>open</a:t>
            </a:r>
            <a:r>
              <a:rPr lang="sr-Latn-RS" dirty="0"/>
              <a:t> </a:t>
            </a:r>
            <a:r>
              <a:rPr lang="sr-Latn-RS" dirty="0" err="1"/>
              <a:t>cohort</a:t>
            </a:r>
            <a:r>
              <a:rPr lang="sr-Latn-RS" dirty="0"/>
              <a:t> </a:t>
            </a:r>
            <a:r>
              <a:rPr lang="sr-Latn-RS" dirty="0" err="1"/>
              <a:t>principle</a:t>
            </a:r>
            <a:r>
              <a:rPr lang="sr-Latn-RS" dirty="0"/>
              <a:t>, </a:t>
            </a:r>
            <a:r>
              <a:rPr lang="sr-Latn-RS" dirty="0" err="1"/>
              <a:t>i.e</a:t>
            </a:r>
            <a:r>
              <a:rPr lang="sr-Latn-RS" dirty="0"/>
              <a:t>.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r>
              <a:rPr lang="sr-Latn-RS" dirty="0"/>
              <a:t> </a:t>
            </a:r>
            <a:r>
              <a:rPr lang="sr-Latn-RS" dirty="0" err="1"/>
              <a:t>could</a:t>
            </a:r>
            <a:r>
              <a:rPr lang="sr-Latn-RS" dirty="0"/>
              <a:t> be </a:t>
            </a:r>
            <a:r>
              <a:rPr lang="sr-Latn-RS" dirty="0" err="1"/>
              <a:t>leaving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entering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</a:t>
            </a:r>
          </a:p>
          <a:p>
            <a:pPr lvl="1"/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validated</a:t>
            </a:r>
            <a:r>
              <a:rPr lang="sr-Latn-RS" dirty="0"/>
              <a:t>:</a:t>
            </a:r>
          </a:p>
          <a:p>
            <a:pPr lvl="4"/>
            <a:r>
              <a:rPr lang="sr-Latn-RS" dirty="0" err="1"/>
              <a:t>Validation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structure</a:t>
            </a:r>
            <a:r>
              <a:rPr lang="sr-Latn-RS" dirty="0"/>
              <a:t> – </a:t>
            </a:r>
            <a:r>
              <a:rPr lang="sr-Latn-RS" dirty="0" err="1"/>
              <a:t>does</a:t>
            </a:r>
            <a:r>
              <a:rPr lang="sr-Latn-RS" dirty="0"/>
              <a:t>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corresponds</a:t>
            </a:r>
            <a:r>
              <a:rPr lang="sr-Latn-RS" dirty="0"/>
              <a:t> to </a:t>
            </a:r>
            <a:r>
              <a:rPr lang="sr-Latn-RS" dirty="0" err="1"/>
              <a:t>real</a:t>
            </a:r>
            <a:r>
              <a:rPr lang="sr-Latn-RS" dirty="0"/>
              <a:t> </a:t>
            </a:r>
            <a:r>
              <a:rPr lang="sr-Latn-RS" dirty="0" err="1"/>
              <a:t>world</a:t>
            </a:r>
            <a:r>
              <a:rPr lang="sr-Latn-RS" dirty="0"/>
              <a:t> </a:t>
            </a:r>
            <a:r>
              <a:rPr lang="sr-Latn-RS" dirty="0" err="1"/>
              <a:t>situation</a:t>
            </a:r>
            <a:endParaRPr lang="sr-Latn-RS" dirty="0"/>
          </a:p>
          <a:p>
            <a:pPr lvl="4"/>
            <a:r>
              <a:rPr lang="sr-Latn-RS" dirty="0" err="1"/>
              <a:t>Validation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content</a:t>
            </a:r>
            <a:r>
              <a:rPr lang="sr-Latn-RS" dirty="0"/>
              <a:t> (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independent</a:t>
            </a:r>
            <a:r>
              <a:rPr lang="sr-Latn-RS" dirty="0"/>
              <a:t> </a:t>
            </a:r>
            <a:r>
              <a:rPr lang="sr-Latn-RS" dirty="0" err="1"/>
              <a:t>expert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</a:t>
            </a:r>
            <a:r>
              <a:rPr lang="sr-Latn-RS" dirty="0" err="1"/>
              <a:t>check</a:t>
            </a:r>
            <a:r>
              <a:rPr lang="sr-Latn-RS" dirty="0"/>
              <a:t> data, </a:t>
            </a:r>
            <a:r>
              <a:rPr lang="sr-Latn-RS" dirty="0" err="1"/>
              <a:t>sources</a:t>
            </a:r>
            <a:r>
              <a:rPr lang="sr-Latn-RS" dirty="0"/>
              <a:t>, </a:t>
            </a:r>
            <a:r>
              <a:rPr lang="sr-Latn-RS" dirty="0" err="1"/>
              <a:t>calculation</a:t>
            </a:r>
            <a:r>
              <a:rPr lang="sr-Latn-RS" dirty="0"/>
              <a:t>)</a:t>
            </a:r>
          </a:p>
          <a:p>
            <a:pPr lvl="4"/>
            <a:r>
              <a:rPr lang="sr-Latn-RS" dirty="0" err="1"/>
              <a:t>Validation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outcomes</a:t>
            </a:r>
            <a:r>
              <a:rPr lang="sr-Latn-RS" dirty="0"/>
              <a:t> – </a:t>
            </a:r>
            <a:r>
              <a:rPr lang="sr-Latn-RS" dirty="0" err="1"/>
              <a:t>could</a:t>
            </a:r>
            <a:r>
              <a:rPr lang="sr-Latn-RS" dirty="0"/>
              <a:t> be </a:t>
            </a:r>
            <a:r>
              <a:rPr lang="sr-Latn-RS" dirty="0" err="1"/>
              <a:t>checked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drugs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are </a:t>
            </a:r>
            <a:r>
              <a:rPr lang="sr-Latn-RS" dirty="0" err="1"/>
              <a:t>already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list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9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8380E35-5FE9-46B9-9D4D-812E17A6E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main</a:t>
            </a:r>
            <a:r>
              <a:rPr lang="sr-Latn-RS" dirty="0"/>
              <a:t> </a:t>
            </a:r>
            <a:r>
              <a:rPr lang="sr-Latn-RS" dirty="0" err="1"/>
              <a:t>pillars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pharmacoeconomical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sr-Latn-R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13FE4B1-B5C9-4F19-BD55-6B0CE1032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RS" dirty="0"/>
              <a:t>To </a:t>
            </a:r>
            <a:r>
              <a:rPr lang="sr-Latn-RS" dirty="0" err="1"/>
              <a:t>foresee</a:t>
            </a:r>
            <a:r>
              <a:rPr lang="sr-Latn-RS" dirty="0"/>
              <a:t>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</a:t>
            </a:r>
            <a:r>
              <a:rPr lang="sr-Latn-RS" dirty="0" err="1"/>
              <a:t>performs</a:t>
            </a:r>
            <a:r>
              <a:rPr lang="sr-Latn-RS" dirty="0"/>
              <a:t> </a:t>
            </a:r>
            <a:r>
              <a:rPr lang="sr-Latn-RS" dirty="0" err="1"/>
              <a:t>better</a:t>
            </a:r>
            <a:r>
              <a:rPr lang="sr-Latn-RS" dirty="0"/>
              <a:t> </a:t>
            </a:r>
            <a:r>
              <a:rPr lang="sr-Latn-RS" dirty="0" err="1"/>
              <a:t>than</a:t>
            </a:r>
            <a:r>
              <a:rPr lang="sr-Latn-RS" dirty="0"/>
              <a:t> </a:t>
            </a:r>
            <a:r>
              <a:rPr lang="sr-Latn-RS" dirty="0" err="1"/>
              <a:t>old</a:t>
            </a:r>
            <a:r>
              <a:rPr lang="sr-Latn-RS" dirty="0"/>
              <a:t> </a:t>
            </a:r>
            <a:r>
              <a:rPr lang="sr-Latn-RS" dirty="0" err="1"/>
              <a:t>ones</a:t>
            </a:r>
            <a:r>
              <a:rPr lang="sr-Latn-RS" dirty="0"/>
              <a:t> (</a:t>
            </a:r>
            <a:r>
              <a:rPr lang="sr-Latn-RS" dirty="0" err="1"/>
              <a:t>already</a:t>
            </a:r>
            <a:r>
              <a:rPr lang="sr-Latn-RS" dirty="0"/>
              <a:t> </a:t>
            </a:r>
            <a:r>
              <a:rPr lang="sr-Latn-RS" dirty="0" err="1"/>
              <a:t>paid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), </a:t>
            </a:r>
            <a:r>
              <a:rPr lang="sr-Latn-RS" dirty="0" err="1"/>
              <a:t>i.e</a:t>
            </a:r>
            <a:r>
              <a:rPr lang="sr-Latn-RS" dirty="0"/>
              <a:t>.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its</a:t>
            </a:r>
            <a:r>
              <a:rPr lang="sr-Latn-RS" dirty="0"/>
              <a:t> </a:t>
            </a:r>
            <a:r>
              <a:rPr lang="sr-Latn-RS" dirty="0" err="1"/>
              <a:t>cost</a:t>
            </a:r>
            <a:r>
              <a:rPr lang="sr-Latn-RS" dirty="0"/>
              <a:t>/</a:t>
            </a:r>
            <a:r>
              <a:rPr lang="sr-Latn-RS" dirty="0" err="1"/>
              <a:t>effectiveness</a:t>
            </a:r>
            <a:r>
              <a:rPr lang="sr-Latn-RS" dirty="0"/>
              <a:t> </a:t>
            </a:r>
            <a:r>
              <a:rPr lang="sr-Latn-RS" dirty="0" err="1"/>
              <a:t>ratio</a:t>
            </a:r>
            <a:r>
              <a:rPr lang="sr-Latn-RS" dirty="0"/>
              <a:t> is </a:t>
            </a:r>
            <a:r>
              <a:rPr lang="sr-Latn-RS" dirty="0" err="1"/>
              <a:t>better</a:t>
            </a:r>
            <a:r>
              <a:rPr lang="sr-Latn-RS" dirty="0"/>
              <a:t> </a:t>
            </a:r>
            <a:r>
              <a:rPr lang="sr-Latn-RS" dirty="0" err="1"/>
              <a:t>than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old</a:t>
            </a:r>
            <a:r>
              <a:rPr lang="sr-Latn-RS" dirty="0"/>
              <a:t> </a:t>
            </a:r>
            <a:r>
              <a:rPr lang="sr-Latn-RS" dirty="0" err="1"/>
              <a:t>drugs</a:t>
            </a:r>
            <a:r>
              <a:rPr lang="sr-Latn-RS" dirty="0"/>
              <a:t>: COST/EFFECTIVENESS ANALYSIS</a:t>
            </a:r>
          </a:p>
          <a:p>
            <a:r>
              <a:rPr lang="sr-Latn-RS" dirty="0"/>
              <a:t>To </a:t>
            </a:r>
            <a:r>
              <a:rPr lang="sr-Latn-RS" dirty="0" err="1"/>
              <a:t>foresee</a:t>
            </a:r>
            <a:r>
              <a:rPr lang="sr-Latn-RS" dirty="0"/>
              <a:t> </a:t>
            </a:r>
            <a:r>
              <a:rPr lang="sr-Latn-RS" dirty="0" err="1"/>
              <a:t>how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affect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available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healthcare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 (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 </a:t>
            </a:r>
            <a:r>
              <a:rPr lang="sr-Latn-RS" dirty="0" err="1"/>
              <a:t>need</a:t>
            </a:r>
            <a:r>
              <a:rPr lang="sr-Latn-RS" dirty="0"/>
              <a:t> more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less</a:t>
            </a:r>
            <a:r>
              <a:rPr lang="sr-Latn-RS" dirty="0"/>
              <a:t> </a:t>
            </a:r>
            <a:r>
              <a:rPr lang="sr-Latn-RS" dirty="0" err="1"/>
              <a:t>money</a:t>
            </a:r>
            <a:r>
              <a:rPr lang="sr-Latn-RS" dirty="0"/>
              <a:t> </a:t>
            </a:r>
            <a:r>
              <a:rPr lang="sr-Latn-RS" dirty="0" err="1"/>
              <a:t>than</a:t>
            </a:r>
            <a:r>
              <a:rPr lang="sr-Latn-RS" dirty="0"/>
              <a:t> </a:t>
            </a:r>
            <a:r>
              <a:rPr lang="sr-Latn-RS" dirty="0" err="1"/>
              <a:t>before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how</a:t>
            </a:r>
            <a:r>
              <a:rPr lang="sr-Latn-RS" dirty="0"/>
              <a:t> </a:t>
            </a:r>
            <a:r>
              <a:rPr lang="sr-Latn-RS" dirty="0" err="1"/>
              <a:t>much</a:t>
            </a:r>
            <a:r>
              <a:rPr lang="sr-Latn-RS" dirty="0"/>
              <a:t>): BUDGET IMPACT ANALYSIS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82709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Obligatory</a:t>
            </a:r>
            <a:r>
              <a:rPr lang="sr-Latn-RS" dirty="0"/>
              <a:t> </a:t>
            </a:r>
            <a:r>
              <a:rPr lang="sr-Latn-RS" dirty="0" err="1"/>
              <a:t>elements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impact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err="1"/>
              <a:t>Each</a:t>
            </a:r>
            <a:r>
              <a:rPr lang="sr-Latn-RS" dirty="0"/>
              <a:t> model input </a:t>
            </a:r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supported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a reference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given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form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range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values</a:t>
            </a:r>
            <a:endParaRPr lang="sr-Latn-RS" dirty="0"/>
          </a:p>
          <a:p>
            <a:r>
              <a:rPr lang="sr-Latn-RS" dirty="0"/>
              <a:t>No </a:t>
            </a:r>
            <a:r>
              <a:rPr lang="sr-Latn-RS" dirty="0" err="1"/>
              <a:t>discounting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costs</a:t>
            </a:r>
            <a:r>
              <a:rPr lang="sr-Latn-RS" dirty="0"/>
              <a:t> is </a:t>
            </a:r>
            <a:r>
              <a:rPr lang="sr-Latn-RS" dirty="0" err="1"/>
              <a:t>neccessary</a:t>
            </a:r>
            <a:endParaRPr lang="sr-Latn-RS" dirty="0"/>
          </a:p>
          <a:p>
            <a:r>
              <a:rPr lang="sr-Latn-RS" dirty="0" err="1"/>
              <a:t>Adherence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be </a:t>
            </a:r>
            <a:r>
              <a:rPr lang="sr-Latn-RS" dirty="0" err="1"/>
              <a:t>taken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account</a:t>
            </a:r>
          </a:p>
          <a:p>
            <a:r>
              <a:rPr lang="sr-Latn-RS" dirty="0" err="1"/>
              <a:t>Presentation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:</a:t>
            </a:r>
          </a:p>
          <a:p>
            <a:pPr lvl="3"/>
            <a:r>
              <a:rPr lang="sr-Latn-RS" dirty="0"/>
              <a:t>Base </a:t>
            </a:r>
            <a:r>
              <a:rPr lang="sr-Latn-RS" dirty="0" err="1"/>
              <a:t>case</a:t>
            </a:r>
            <a:endParaRPr lang="sr-Latn-RS" dirty="0"/>
          </a:p>
          <a:p>
            <a:pPr lvl="3"/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best</a:t>
            </a:r>
            <a:r>
              <a:rPr lang="sr-Latn-RS" dirty="0"/>
              <a:t> </a:t>
            </a:r>
            <a:r>
              <a:rPr lang="sr-Latn-RS" dirty="0" err="1"/>
              <a:t>case</a:t>
            </a:r>
            <a:endParaRPr lang="sr-Latn-RS" dirty="0"/>
          </a:p>
          <a:p>
            <a:pPr lvl="3"/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worst</a:t>
            </a:r>
            <a:r>
              <a:rPr lang="sr-Latn-RS" dirty="0"/>
              <a:t> </a:t>
            </a:r>
            <a:r>
              <a:rPr lang="sr-Latn-RS" dirty="0" err="1"/>
              <a:t>case</a:t>
            </a:r>
            <a:endParaRPr lang="sr-Latn-RS" dirty="0"/>
          </a:p>
          <a:p>
            <a:pPr lvl="3"/>
            <a:r>
              <a:rPr lang="sr-Latn-RS" dirty="0" err="1"/>
              <a:t>Probabilistic</a:t>
            </a:r>
            <a:r>
              <a:rPr lang="sr-Latn-RS" dirty="0"/>
              <a:t> </a:t>
            </a:r>
            <a:r>
              <a:rPr lang="sr-Latn-RS" dirty="0" err="1"/>
              <a:t>sensitivity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939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EDDDDCF-33CC-4DB0-9F01-4E7EDC4D4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First</a:t>
            </a:r>
            <a:r>
              <a:rPr lang="sr-Latn-RS" dirty="0"/>
              <a:t> to be </a:t>
            </a:r>
            <a:r>
              <a:rPr lang="sr-Latn-RS" dirty="0" err="1"/>
              <a:t>decided</a:t>
            </a:r>
            <a:r>
              <a:rPr lang="sr-Latn-RS" dirty="0"/>
              <a:t>: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753BBDD-A9B3-4986-919C-98C91B64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77500" lnSpcReduction="20000"/>
          </a:bodyPr>
          <a:lstStyle/>
          <a:p>
            <a:r>
              <a:rPr lang="sr-Latn-RS" dirty="0" err="1"/>
              <a:t>What</a:t>
            </a:r>
            <a:r>
              <a:rPr lang="sr-Latn-RS" dirty="0"/>
              <a:t> do </a:t>
            </a:r>
            <a:r>
              <a:rPr lang="sr-Latn-RS" dirty="0" err="1"/>
              <a:t>we</a:t>
            </a:r>
            <a:r>
              <a:rPr lang="sr-Latn-RS" dirty="0"/>
              <a:t> </a:t>
            </a:r>
            <a:r>
              <a:rPr lang="sr-Latn-RS" dirty="0" err="1"/>
              <a:t>want</a:t>
            </a:r>
            <a:r>
              <a:rPr lang="sr-Latn-RS" dirty="0"/>
              <a:t> to </a:t>
            </a:r>
            <a:r>
              <a:rPr lang="sr-Latn-RS" dirty="0" err="1"/>
              <a:t>achieve</a:t>
            </a:r>
            <a:r>
              <a:rPr lang="sr-Latn-RS" dirty="0"/>
              <a:t>?</a:t>
            </a:r>
          </a:p>
          <a:p>
            <a:pPr lvl="2"/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course</a:t>
            </a:r>
            <a:r>
              <a:rPr lang="sr-Latn-RS" dirty="0"/>
              <a:t> </a:t>
            </a:r>
            <a:r>
              <a:rPr lang="sr-Latn-RS" dirty="0" err="1"/>
              <a:t>we</a:t>
            </a:r>
            <a:r>
              <a:rPr lang="sr-Latn-RS" dirty="0"/>
              <a:t> </a:t>
            </a:r>
            <a:r>
              <a:rPr lang="sr-Latn-RS" dirty="0" err="1"/>
              <a:t>want</a:t>
            </a:r>
            <a:r>
              <a:rPr lang="sr-Latn-RS" dirty="0"/>
              <a:t> to </a:t>
            </a:r>
            <a:r>
              <a:rPr lang="sr-Latn-RS" dirty="0" err="1"/>
              <a:t>maximize</a:t>
            </a:r>
            <a:r>
              <a:rPr lang="sr-Latn-RS" dirty="0"/>
              <a:t> profit, but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to be </a:t>
            </a:r>
            <a:r>
              <a:rPr lang="sr-Latn-RS" dirty="0" err="1"/>
              <a:t>accepted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, </a:t>
            </a:r>
            <a:r>
              <a:rPr lang="sr-Latn-RS" dirty="0" err="1"/>
              <a:t>who</a:t>
            </a:r>
            <a:r>
              <a:rPr lang="sr-Latn-RS" dirty="0"/>
              <a:t> is </a:t>
            </a:r>
            <a:r>
              <a:rPr lang="sr-Latn-RS" dirty="0" err="1"/>
              <a:t>limited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available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health</a:t>
            </a:r>
            <a:r>
              <a:rPr lang="sr-Latn-RS" dirty="0"/>
              <a:t> </a:t>
            </a:r>
            <a:r>
              <a:rPr lang="sr-Latn-RS" dirty="0" err="1"/>
              <a:t>needs</a:t>
            </a:r>
            <a:r>
              <a:rPr lang="sr-Latn-RS" dirty="0"/>
              <a:t> in a </a:t>
            </a:r>
            <a:r>
              <a:rPr lang="sr-Latn-RS" dirty="0" err="1"/>
              <a:t>population</a:t>
            </a:r>
            <a:endParaRPr lang="sr-Latn-RS" dirty="0"/>
          </a:p>
          <a:p>
            <a:r>
              <a:rPr lang="sr-Latn-RS" dirty="0" err="1"/>
              <a:t>Therefore</a:t>
            </a:r>
            <a:r>
              <a:rPr lang="sr-Latn-RS" dirty="0"/>
              <a:t>: </a:t>
            </a:r>
          </a:p>
          <a:p>
            <a:pPr lvl="1"/>
            <a:r>
              <a:rPr lang="sr-Latn-RS" dirty="0" err="1"/>
              <a:t>Check</a:t>
            </a:r>
            <a:r>
              <a:rPr lang="sr-Latn-RS" dirty="0"/>
              <a:t> </a:t>
            </a:r>
            <a:r>
              <a:rPr lang="sr-Latn-RS" dirty="0" err="1"/>
              <a:t>roughly</a:t>
            </a:r>
            <a:r>
              <a:rPr lang="sr-Latn-RS" dirty="0"/>
              <a:t>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to </a:t>
            </a:r>
            <a:r>
              <a:rPr lang="sr-Latn-RS" dirty="0" err="1"/>
              <a:t>give</a:t>
            </a:r>
            <a:r>
              <a:rPr lang="sr-Latn-RS" dirty="0"/>
              <a:t> more </a:t>
            </a:r>
            <a:r>
              <a:rPr lang="sr-Latn-RS" dirty="0" err="1"/>
              <a:t>money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replaces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old</a:t>
            </a:r>
            <a:r>
              <a:rPr lang="sr-Latn-RS" dirty="0"/>
              <a:t> one</a:t>
            </a:r>
          </a:p>
          <a:p>
            <a:pPr lvl="1"/>
            <a:r>
              <a:rPr lang="sr-Latn-RS" dirty="0" err="1"/>
              <a:t>If</a:t>
            </a:r>
            <a:r>
              <a:rPr lang="sr-Latn-RS" dirty="0"/>
              <a:t> so,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payer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accept</a:t>
            </a:r>
            <a:r>
              <a:rPr lang="sr-Latn-RS" dirty="0"/>
              <a:t> </a:t>
            </a:r>
            <a:r>
              <a:rPr lang="sr-Latn-RS" dirty="0" err="1"/>
              <a:t>new</a:t>
            </a:r>
            <a:r>
              <a:rPr lang="sr-Latn-RS" dirty="0"/>
              <a:t> drug </a:t>
            </a:r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budget</a:t>
            </a:r>
            <a:r>
              <a:rPr lang="sr-Latn-RS" dirty="0"/>
              <a:t> is </a:t>
            </a:r>
            <a:r>
              <a:rPr lang="sr-Latn-RS" dirty="0" err="1"/>
              <a:t>somehow</a:t>
            </a:r>
            <a:r>
              <a:rPr lang="sr-Latn-RS" dirty="0"/>
              <a:t> </a:t>
            </a:r>
            <a:r>
              <a:rPr lang="sr-Latn-RS" dirty="0" err="1"/>
              <a:t>increased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 is </a:t>
            </a:r>
            <a:r>
              <a:rPr lang="sr-Latn-RS" dirty="0" err="1"/>
              <a:t>high</a:t>
            </a:r>
            <a:r>
              <a:rPr lang="sr-Latn-RS" dirty="0"/>
              <a:t> </a:t>
            </a:r>
            <a:r>
              <a:rPr lang="sr-Latn-RS" dirty="0" err="1"/>
              <a:t>pressure</a:t>
            </a:r>
            <a:r>
              <a:rPr lang="sr-Latn-RS" dirty="0"/>
              <a:t> from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organizations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health</a:t>
            </a:r>
            <a:r>
              <a:rPr lang="sr-Latn-RS" dirty="0"/>
              <a:t> </a:t>
            </a:r>
            <a:r>
              <a:rPr lang="sr-Latn-RS" dirty="0" err="1"/>
              <a:t>professionals</a:t>
            </a:r>
            <a:r>
              <a:rPr lang="sr-Latn-RS" dirty="0"/>
              <a:t>: </a:t>
            </a:r>
            <a:r>
              <a:rPr lang="sr-Latn-RS" dirty="0" err="1"/>
              <a:t>consider</a:t>
            </a:r>
            <a:r>
              <a:rPr lang="sr-Latn-RS" dirty="0"/>
              <a:t> </a:t>
            </a:r>
            <a:r>
              <a:rPr lang="sr-Latn-RS" dirty="0" err="1"/>
              <a:t>decreasing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price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ask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partial</a:t>
            </a:r>
            <a:r>
              <a:rPr lang="sr-Latn-RS" dirty="0"/>
              <a:t> </a:t>
            </a:r>
            <a:r>
              <a:rPr lang="sr-Latn-RS" dirty="0" err="1"/>
              <a:t>reimbursement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later</a:t>
            </a:r>
            <a:r>
              <a:rPr lang="sr-Latn-RS" dirty="0"/>
              <a:t> on </a:t>
            </a:r>
            <a:r>
              <a:rPr lang="sr-Latn-RS" dirty="0" err="1"/>
              <a:t>apply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full</a:t>
            </a:r>
            <a:r>
              <a:rPr lang="sr-Latn-RS" dirty="0"/>
              <a:t> </a:t>
            </a:r>
            <a:r>
              <a:rPr lang="sr-Latn-RS" dirty="0" err="1"/>
              <a:t>reimbursement</a:t>
            </a:r>
            <a:endParaRPr lang="sr-Latn-RS" dirty="0"/>
          </a:p>
          <a:p>
            <a:r>
              <a:rPr lang="sr-Latn-RS" dirty="0"/>
              <a:t>A </a:t>
            </a:r>
            <a:r>
              <a:rPr lang="sr-Latn-RS" dirty="0" err="1"/>
              <a:t>pharmacoeconomic</a:t>
            </a:r>
            <a:r>
              <a:rPr lang="sr-Latn-RS" dirty="0"/>
              <a:t> model </a:t>
            </a:r>
            <a:r>
              <a:rPr lang="sr-Latn-RS" dirty="0" err="1"/>
              <a:t>can</a:t>
            </a:r>
            <a:r>
              <a:rPr lang="sr-Latn-RS" dirty="0"/>
              <a:t> </a:t>
            </a:r>
            <a:r>
              <a:rPr lang="sr-Latn-RS" dirty="0" err="1"/>
              <a:t>inform</a:t>
            </a:r>
            <a:r>
              <a:rPr lang="sr-Latn-RS" dirty="0"/>
              <a:t> </a:t>
            </a:r>
            <a:r>
              <a:rPr lang="sr-Latn-RS" dirty="0" err="1"/>
              <a:t>us</a:t>
            </a:r>
            <a:r>
              <a:rPr lang="sr-Latn-RS" dirty="0"/>
              <a:t> </a:t>
            </a:r>
            <a:r>
              <a:rPr lang="sr-Latn-RS" b="1" dirty="0" err="1"/>
              <a:t>both</a:t>
            </a:r>
            <a:r>
              <a:rPr lang="sr-Latn-RS" b="1" dirty="0"/>
              <a:t> </a:t>
            </a:r>
            <a:r>
              <a:rPr lang="sr-Latn-RS" b="1" dirty="0" err="1"/>
              <a:t>before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dirty="0"/>
              <a:t> </a:t>
            </a:r>
            <a:r>
              <a:rPr lang="sr-Latn-RS" b="1" dirty="0" err="1"/>
              <a:t>later</a:t>
            </a:r>
            <a:r>
              <a:rPr lang="sr-Latn-RS" b="1" dirty="0"/>
              <a:t> on </a:t>
            </a:r>
            <a:r>
              <a:rPr lang="sr-Latn-RS" dirty="0"/>
              <a:t>(in </a:t>
            </a:r>
            <a:r>
              <a:rPr lang="sr-Latn-RS" dirty="0" err="1"/>
              <a:t>relaton</a:t>
            </a:r>
            <a:r>
              <a:rPr lang="sr-Latn-RS" dirty="0"/>
              <a:t> to </a:t>
            </a:r>
            <a:r>
              <a:rPr lang="sr-Latn-RS" dirty="0" err="1"/>
              <a:t>our</a:t>
            </a:r>
            <a:r>
              <a:rPr lang="sr-Latn-RS" dirty="0"/>
              <a:t> </a:t>
            </a:r>
            <a:r>
              <a:rPr lang="sr-Latn-RS" dirty="0" err="1"/>
              <a:t>initial</a:t>
            </a:r>
            <a:r>
              <a:rPr lang="sr-Latn-RS" dirty="0"/>
              <a:t> </a:t>
            </a:r>
            <a:r>
              <a:rPr lang="sr-Latn-RS" dirty="0" err="1"/>
              <a:t>decision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dirty="0" err="1"/>
              <a:t>price</a:t>
            </a:r>
            <a:r>
              <a:rPr lang="sr-Latn-RS" dirty="0"/>
              <a:t>) </a:t>
            </a:r>
            <a:r>
              <a:rPr lang="sr-Latn-RS" dirty="0" err="1"/>
              <a:t>how</a:t>
            </a:r>
            <a:r>
              <a:rPr lang="sr-Latn-RS" dirty="0"/>
              <a:t> far </a:t>
            </a:r>
            <a:r>
              <a:rPr lang="sr-Latn-RS" dirty="0" err="1"/>
              <a:t>exactly</a:t>
            </a:r>
            <a:r>
              <a:rPr lang="sr-Latn-RS" dirty="0"/>
              <a:t> </a:t>
            </a:r>
            <a:r>
              <a:rPr lang="sr-Latn-RS" dirty="0" err="1"/>
              <a:t>we</a:t>
            </a:r>
            <a:r>
              <a:rPr lang="sr-Latn-RS" dirty="0"/>
              <a:t> </a:t>
            </a:r>
            <a:r>
              <a:rPr lang="sr-Latn-RS" dirty="0" err="1"/>
              <a:t>can</a:t>
            </a:r>
            <a:r>
              <a:rPr lang="sr-Latn-RS" dirty="0"/>
              <a:t> go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price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reimbursement</a:t>
            </a:r>
            <a:r>
              <a:rPr lang="sr-Latn-RS" dirty="0"/>
              <a:t> </a:t>
            </a:r>
            <a:r>
              <a:rPr lang="sr-Latn-RS" dirty="0" err="1"/>
              <a:t>conditions</a:t>
            </a:r>
            <a:r>
              <a:rPr lang="sr-Latn-R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28206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800" b="1" dirty="0"/>
              <a:t>Basic steps in building any kind of pharmacoeconomical model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 err="1"/>
              <a:t>Precisely</a:t>
            </a:r>
            <a:r>
              <a:rPr lang="sr-Latn-RS" dirty="0"/>
              <a:t> </a:t>
            </a:r>
            <a:r>
              <a:rPr lang="sr-Latn-RS" dirty="0" err="1"/>
              <a:t>define</a:t>
            </a:r>
            <a:r>
              <a:rPr lang="sr-Latn-RS" dirty="0"/>
              <a:t> </a:t>
            </a:r>
            <a:r>
              <a:rPr lang="sr-Latn-RS" b="1" dirty="0"/>
              <a:t>THERAPEUTIC ALTERNATIVES</a:t>
            </a:r>
          </a:p>
          <a:p>
            <a:r>
              <a:rPr lang="sr-Latn-RS" dirty="0" err="1"/>
              <a:t>Define</a:t>
            </a:r>
            <a:r>
              <a:rPr lang="sr-Latn-RS" dirty="0"/>
              <a:t> </a:t>
            </a:r>
            <a:r>
              <a:rPr lang="sr-Latn-RS" dirty="0" err="1"/>
              <a:t>all</a:t>
            </a:r>
            <a:r>
              <a:rPr lang="sr-Latn-RS" dirty="0"/>
              <a:t> </a:t>
            </a:r>
            <a:r>
              <a:rPr lang="sr-Latn-RS" dirty="0" err="1"/>
              <a:t>possible</a:t>
            </a:r>
            <a:r>
              <a:rPr lang="sr-Latn-RS" dirty="0"/>
              <a:t> </a:t>
            </a:r>
            <a:r>
              <a:rPr lang="sr-Latn-RS" b="1" dirty="0"/>
              <a:t>OUTCOMES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alternatives</a:t>
            </a:r>
            <a:endParaRPr lang="sr-Latn-RS" dirty="0"/>
          </a:p>
          <a:p>
            <a:r>
              <a:rPr lang="sr-Latn-RS" dirty="0" err="1"/>
              <a:t>Decide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b="1" dirty="0"/>
              <a:t>PERSPECTIVE</a:t>
            </a:r>
            <a:r>
              <a:rPr lang="sr-Latn-RS" dirty="0"/>
              <a:t> (</a:t>
            </a:r>
            <a:r>
              <a:rPr lang="sr-Latn-RS" dirty="0" err="1"/>
              <a:t>Who</a:t>
            </a:r>
            <a:r>
              <a:rPr lang="sr-Latn-RS" dirty="0"/>
              <a:t> </a:t>
            </a:r>
            <a:r>
              <a:rPr lang="sr-Latn-RS" dirty="0" err="1"/>
              <a:t>makes</a:t>
            </a:r>
            <a:r>
              <a:rPr lang="sr-Latn-RS" dirty="0"/>
              <a:t> </a:t>
            </a:r>
            <a:r>
              <a:rPr lang="sr-Latn-RS" dirty="0" err="1"/>
              <a:t>decisions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dirty="0" err="1"/>
              <a:t>financing</a:t>
            </a:r>
            <a:r>
              <a:rPr lang="sr-Latn-RS" dirty="0"/>
              <a:t>?)</a:t>
            </a:r>
          </a:p>
          <a:p>
            <a:r>
              <a:rPr lang="sr-Latn-RS" dirty="0" err="1"/>
              <a:t>Determine</a:t>
            </a:r>
            <a:r>
              <a:rPr lang="sr-Latn-RS" dirty="0"/>
              <a:t> </a:t>
            </a:r>
            <a:r>
              <a:rPr lang="sr-Latn-RS" b="1" dirty="0"/>
              <a:t>POPULATION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r>
              <a:rPr lang="sr-Latn-RS" dirty="0"/>
              <a:t> to </a:t>
            </a:r>
            <a:r>
              <a:rPr lang="sr-Latn-RS" dirty="0" err="1"/>
              <a:t>whom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relates</a:t>
            </a:r>
            <a:endParaRPr lang="sr-Latn-RS" dirty="0"/>
          </a:p>
          <a:p>
            <a:r>
              <a:rPr lang="sr-Latn-RS" dirty="0" err="1"/>
              <a:t>Decide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b="1" dirty="0"/>
              <a:t>DEGREE OF DETAILING </a:t>
            </a:r>
            <a:r>
              <a:rPr lang="sr-Latn-RS" dirty="0"/>
              <a:t>in </a:t>
            </a:r>
            <a:r>
              <a:rPr lang="sr-Latn-RS" dirty="0" err="1"/>
              <a:t>the</a:t>
            </a:r>
            <a:r>
              <a:rPr lang="sr-Latn-RS" dirty="0"/>
              <a:t> model</a:t>
            </a:r>
          </a:p>
          <a:p>
            <a:r>
              <a:rPr lang="sr-Latn-RS" dirty="0" err="1"/>
              <a:t>Decide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</a:t>
            </a:r>
            <a:r>
              <a:rPr lang="sr-Latn-RS" b="1" dirty="0"/>
              <a:t>TIME HORIZON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77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16F639-44BD-44DA-8D84-948F6A711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Basic </a:t>
            </a:r>
            <a:r>
              <a:rPr lang="sr-Latn-RS" dirty="0" err="1"/>
              <a:t>steps</a:t>
            </a:r>
            <a:endParaRPr lang="sr-Latn-R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10FCD5A-0C8B-4A1B-B962-10063DFB6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Choose</a:t>
            </a:r>
            <a:r>
              <a:rPr lang="sr-Latn-RS" dirty="0"/>
              <a:t> </a:t>
            </a:r>
            <a:r>
              <a:rPr lang="sr-Latn-RS" b="1" dirty="0"/>
              <a:t>TYPE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b="1" dirty="0"/>
              <a:t>MODEL</a:t>
            </a:r>
          </a:p>
          <a:p>
            <a:r>
              <a:rPr lang="sr-Latn-RS" dirty="0" err="1"/>
              <a:t>Calculate</a:t>
            </a:r>
            <a:r>
              <a:rPr lang="sr-Latn-RS" dirty="0"/>
              <a:t> total </a:t>
            </a:r>
            <a:r>
              <a:rPr lang="sr-Latn-RS" b="1" dirty="0"/>
              <a:t>COSTS </a:t>
            </a:r>
            <a:r>
              <a:rPr lang="sr-Latn-RS" b="1" dirty="0" err="1"/>
              <a:t>and</a:t>
            </a:r>
            <a:r>
              <a:rPr lang="sr-Latn-RS" b="1" dirty="0"/>
              <a:t> EFFECTS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therapeutic</a:t>
            </a:r>
            <a:r>
              <a:rPr lang="sr-Latn-RS" dirty="0"/>
              <a:t> alternative</a:t>
            </a:r>
          </a:p>
          <a:p>
            <a:r>
              <a:rPr lang="sr-Latn-RS" dirty="0"/>
              <a:t>Express </a:t>
            </a:r>
            <a:r>
              <a:rPr lang="sr-Latn-RS" b="1" dirty="0"/>
              <a:t>EFFECTS</a:t>
            </a:r>
            <a:r>
              <a:rPr lang="sr-Latn-RS" dirty="0"/>
              <a:t> in </a:t>
            </a:r>
            <a:r>
              <a:rPr lang="sr-Latn-RS" dirty="0" err="1"/>
              <a:t>Qality</a:t>
            </a:r>
            <a:r>
              <a:rPr lang="sr-Latn-RS" dirty="0"/>
              <a:t> </a:t>
            </a:r>
            <a:r>
              <a:rPr lang="sr-Latn-RS" dirty="0" err="1"/>
              <a:t>Adjusted</a:t>
            </a:r>
            <a:r>
              <a:rPr lang="sr-Latn-RS" dirty="0"/>
              <a:t> </a:t>
            </a:r>
            <a:r>
              <a:rPr lang="sr-Latn-RS" dirty="0" err="1"/>
              <a:t>Life</a:t>
            </a:r>
            <a:r>
              <a:rPr lang="sr-Latn-RS" dirty="0"/>
              <a:t> </a:t>
            </a:r>
            <a:r>
              <a:rPr lang="sr-Latn-RS" dirty="0" err="1"/>
              <a:t>Years</a:t>
            </a:r>
            <a:r>
              <a:rPr lang="sr-Latn-RS" dirty="0"/>
              <a:t> (QALY)</a:t>
            </a:r>
          </a:p>
          <a:p>
            <a:r>
              <a:rPr lang="sr-Latn-RS" dirty="0" err="1"/>
              <a:t>Include</a:t>
            </a:r>
            <a:r>
              <a:rPr lang="sr-Latn-RS" dirty="0"/>
              <a:t> 1st </a:t>
            </a:r>
            <a:r>
              <a:rPr lang="sr-Latn-RS" dirty="0" err="1"/>
              <a:t>and</a:t>
            </a:r>
            <a:r>
              <a:rPr lang="sr-Latn-RS" dirty="0"/>
              <a:t> 2nd </a:t>
            </a:r>
            <a:r>
              <a:rPr lang="sr-Latn-RS" dirty="0" err="1"/>
              <a:t>order</a:t>
            </a:r>
            <a:r>
              <a:rPr lang="sr-Latn-RS" dirty="0"/>
              <a:t> </a:t>
            </a:r>
            <a:r>
              <a:rPr lang="sr-Latn-RS" b="1" dirty="0"/>
              <a:t>UNCERTAINTY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models</a:t>
            </a:r>
            <a:endParaRPr lang="sr-Latn-RS" dirty="0"/>
          </a:p>
          <a:p>
            <a:r>
              <a:rPr lang="sr-Latn-RS" dirty="0" err="1"/>
              <a:t>Perform</a:t>
            </a:r>
            <a:r>
              <a:rPr lang="sr-Latn-RS" dirty="0"/>
              <a:t> </a:t>
            </a:r>
            <a:r>
              <a:rPr lang="sr-Latn-RS" b="1" dirty="0"/>
              <a:t>SENSITIVITY ANALYSIS</a:t>
            </a:r>
          </a:p>
        </p:txBody>
      </p:sp>
    </p:spTree>
    <p:extLst>
      <p:ext uri="{BB962C8B-B14F-4D97-AF65-F5344CB8AC3E}">
        <p14:creationId xmlns:p14="http://schemas.microsoft.com/office/powerpoint/2010/main" val="259978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49B2846-2EEB-4345-BF6C-DB5E8537F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Choose</a:t>
            </a:r>
            <a:r>
              <a:rPr lang="sr-Latn-RS" dirty="0"/>
              <a:t> TYPE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model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C790997-3E02-45BD-8997-6E1074884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There</a:t>
            </a:r>
            <a:r>
              <a:rPr lang="sr-Latn-RS" dirty="0"/>
              <a:t> are </a:t>
            </a:r>
            <a:r>
              <a:rPr lang="sr-Latn-RS" dirty="0" err="1"/>
              <a:t>many</a:t>
            </a:r>
            <a:r>
              <a:rPr lang="sr-Latn-RS" dirty="0"/>
              <a:t> </a:t>
            </a:r>
            <a:r>
              <a:rPr lang="sr-Latn-RS" dirty="0" err="1"/>
              <a:t>different</a:t>
            </a:r>
            <a:r>
              <a:rPr lang="sr-Latn-RS" dirty="0"/>
              <a:t> </a:t>
            </a:r>
            <a:r>
              <a:rPr lang="sr-Latn-RS" dirty="0" err="1"/>
              <a:t>options</a:t>
            </a:r>
            <a:r>
              <a:rPr lang="sr-Latn-RS" dirty="0"/>
              <a:t>, but </a:t>
            </a:r>
            <a:r>
              <a:rPr lang="sr-Latn-RS" dirty="0" err="1"/>
              <a:t>the</a:t>
            </a:r>
            <a:r>
              <a:rPr lang="sr-Latn-RS" dirty="0"/>
              <a:t> most </a:t>
            </a:r>
            <a:r>
              <a:rPr lang="sr-Latn-RS" dirty="0" err="1"/>
              <a:t>frequently</a:t>
            </a:r>
            <a:r>
              <a:rPr lang="sr-Latn-RS" dirty="0"/>
              <a:t> </a:t>
            </a:r>
            <a:r>
              <a:rPr lang="sr-Latn-RS" dirty="0" err="1"/>
              <a:t>used</a:t>
            </a:r>
            <a:r>
              <a:rPr lang="sr-Latn-RS" dirty="0"/>
              <a:t> are:</a:t>
            </a:r>
          </a:p>
          <a:p>
            <a:r>
              <a:rPr lang="sr-Latn-RS" dirty="0"/>
              <a:t>DECISION TREE –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short-term</a:t>
            </a:r>
            <a:r>
              <a:rPr lang="sr-Latn-RS" dirty="0"/>
              <a:t> </a:t>
            </a:r>
            <a:r>
              <a:rPr lang="sr-Latn-RS" dirty="0" err="1"/>
              <a:t>health</a:t>
            </a:r>
            <a:r>
              <a:rPr lang="sr-Latn-RS" dirty="0"/>
              <a:t> </a:t>
            </a:r>
            <a:r>
              <a:rPr lang="sr-Latn-RS" dirty="0" err="1"/>
              <a:t>conditions</a:t>
            </a:r>
            <a:r>
              <a:rPr lang="sr-Latn-RS" dirty="0"/>
              <a:t> (</a:t>
            </a:r>
            <a:r>
              <a:rPr lang="sr-Latn-RS" dirty="0" err="1"/>
              <a:t>acute</a:t>
            </a:r>
            <a:r>
              <a:rPr lang="sr-Latn-RS" dirty="0"/>
              <a:t> </a:t>
            </a:r>
            <a:r>
              <a:rPr lang="sr-Latn-RS" dirty="0" err="1"/>
              <a:t>diseases</a:t>
            </a:r>
            <a:r>
              <a:rPr lang="sr-Latn-RS" dirty="0"/>
              <a:t>)</a:t>
            </a:r>
          </a:p>
          <a:p>
            <a:r>
              <a:rPr lang="sr-Latn-RS" dirty="0"/>
              <a:t>MARKOV MODEL –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long-term</a:t>
            </a:r>
            <a:r>
              <a:rPr lang="sr-Latn-RS" dirty="0"/>
              <a:t> </a:t>
            </a:r>
            <a:r>
              <a:rPr lang="sr-Latn-RS" dirty="0" err="1"/>
              <a:t>health</a:t>
            </a:r>
            <a:r>
              <a:rPr lang="sr-Latn-RS" dirty="0"/>
              <a:t> </a:t>
            </a:r>
            <a:r>
              <a:rPr lang="sr-Latn-RS" dirty="0" err="1"/>
              <a:t>conditions</a:t>
            </a:r>
            <a:r>
              <a:rPr lang="sr-Latn-RS" dirty="0"/>
              <a:t> (</a:t>
            </a:r>
            <a:r>
              <a:rPr lang="sr-Latn-RS" dirty="0" err="1"/>
              <a:t>chronic</a:t>
            </a:r>
            <a:r>
              <a:rPr lang="sr-Latn-RS" dirty="0"/>
              <a:t> </a:t>
            </a:r>
            <a:r>
              <a:rPr lang="sr-Latn-RS" dirty="0" err="1"/>
              <a:t>diseases</a:t>
            </a:r>
            <a:r>
              <a:rPr lang="sr-Latn-R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46506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err="1"/>
              <a:t>Deterministis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stochastic</a:t>
            </a:r>
            <a:r>
              <a:rPr lang="sr-Latn-RS" dirty="0"/>
              <a:t>  </a:t>
            </a:r>
            <a:r>
              <a:rPr lang="sr-Latn-RS" dirty="0" err="1"/>
              <a:t>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Deterministic</a:t>
            </a:r>
            <a:r>
              <a:rPr lang="sr-Latn-RS" dirty="0"/>
              <a:t> </a:t>
            </a:r>
            <a:r>
              <a:rPr lang="sr-Latn-RS" dirty="0" err="1"/>
              <a:t>models</a:t>
            </a:r>
            <a:r>
              <a:rPr lang="sr-Latn-RS" dirty="0"/>
              <a:t> link input </a:t>
            </a:r>
            <a:r>
              <a:rPr lang="sr-Latn-RS" dirty="0" err="1"/>
              <a:t>parameters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model </a:t>
            </a:r>
            <a:r>
              <a:rPr lang="sr-Latn-RS" dirty="0" err="1"/>
              <a:t>outputs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mathematical</a:t>
            </a:r>
            <a:r>
              <a:rPr lang="sr-Latn-RS" dirty="0"/>
              <a:t> </a:t>
            </a:r>
            <a:r>
              <a:rPr lang="sr-Latn-RS" dirty="0" err="1"/>
              <a:t>equations</a:t>
            </a:r>
            <a:endParaRPr lang="sr-Latn-RS" dirty="0"/>
          </a:p>
          <a:p>
            <a:r>
              <a:rPr lang="sr-Latn-RS" dirty="0" err="1"/>
              <a:t>Stochastic</a:t>
            </a:r>
            <a:r>
              <a:rPr lang="sr-Latn-RS" dirty="0"/>
              <a:t> </a:t>
            </a:r>
            <a:r>
              <a:rPr lang="sr-Latn-RS" dirty="0" err="1"/>
              <a:t>models</a:t>
            </a:r>
            <a:r>
              <a:rPr lang="sr-Latn-RS" dirty="0"/>
              <a:t> </a:t>
            </a:r>
            <a:r>
              <a:rPr lang="sr-Latn-RS" dirty="0" err="1"/>
              <a:t>have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element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uncertainty</a:t>
            </a:r>
            <a:r>
              <a:rPr lang="sr-Latn-RS" dirty="0"/>
              <a:t>, </a:t>
            </a:r>
            <a:r>
              <a:rPr lang="sr-Latn-RS" dirty="0" err="1"/>
              <a:t>i.e</a:t>
            </a:r>
            <a:r>
              <a:rPr lang="sr-Latn-RS" dirty="0"/>
              <a:t>. </a:t>
            </a:r>
            <a:r>
              <a:rPr lang="sr-Latn-RS" dirty="0" err="1"/>
              <a:t>randomness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7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DECISION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/>
          <a:lstStyle/>
          <a:p>
            <a:r>
              <a:rPr lang="sr-Latn-RS" dirty="0" err="1"/>
              <a:t>It</a:t>
            </a:r>
            <a:r>
              <a:rPr lang="sr-Latn-RS" dirty="0"/>
              <a:t> is </a:t>
            </a:r>
            <a:r>
              <a:rPr lang="sr-Latn-RS" dirty="0" err="1"/>
              <a:t>used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comparison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therapeutic</a:t>
            </a:r>
            <a:r>
              <a:rPr lang="sr-Latn-RS" dirty="0"/>
              <a:t> </a:t>
            </a:r>
            <a:r>
              <a:rPr lang="sr-Latn-RS" dirty="0" err="1"/>
              <a:t>alternatives</a:t>
            </a:r>
            <a:r>
              <a:rPr lang="sr-Latn-RS" dirty="0"/>
              <a:t> in </a:t>
            </a:r>
            <a:r>
              <a:rPr lang="sr-Latn-RS" dirty="0" err="1"/>
              <a:t>short-term</a:t>
            </a:r>
            <a:r>
              <a:rPr lang="sr-Latn-RS" dirty="0"/>
              <a:t> </a:t>
            </a:r>
            <a:r>
              <a:rPr lang="sr-Latn-RS" dirty="0" err="1"/>
              <a:t>disorders</a:t>
            </a:r>
            <a:r>
              <a:rPr lang="sr-Latn-RS" dirty="0"/>
              <a:t> </a:t>
            </a:r>
            <a:r>
              <a:rPr lang="sr-Latn-RS" dirty="0" err="1"/>
              <a:t>where</a:t>
            </a:r>
            <a:r>
              <a:rPr lang="sr-Latn-RS" dirty="0"/>
              <a:t> </a:t>
            </a:r>
            <a:r>
              <a:rPr lang="sr-Latn-RS" dirty="0" err="1"/>
              <a:t>outcomes</a:t>
            </a:r>
            <a:r>
              <a:rPr lang="sr-Latn-RS" dirty="0"/>
              <a:t> are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repeatable</a:t>
            </a:r>
            <a:r>
              <a:rPr lang="sr-Latn-RS" dirty="0"/>
              <a:t>, </a:t>
            </a:r>
            <a:r>
              <a:rPr lang="sr-Latn-RS" dirty="0" err="1"/>
              <a:t>e.g</a:t>
            </a:r>
            <a:r>
              <a:rPr lang="sr-Latn-RS" dirty="0"/>
              <a:t>. </a:t>
            </a:r>
            <a:r>
              <a:rPr lang="sr-Latn-RS" dirty="0" err="1"/>
              <a:t>antibiotics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treatment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pneumonia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options</a:t>
            </a:r>
            <a:r>
              <a:rPr lang="sr-Latn-RS" dirty="0"/>
              <a:t> </a:t>
            </a:r>
            <a:r>
              <a:rPr lang="sr-Latn-RS" dirty="0" err="1"/>
              <a:t>chosen</a:t>
            </a:r>
            <a:r>
              <a:rPr lang="sr-Latn-RS" dirty="0"/>
              <a:t> 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decision</a:t>
            </a:r>
            <a:r>
              <a:rPr lang="sr-Latn-RS" dirty="0"/>
              <a:t> </a:t>
            </a:r>
            <a:r>
              <a:rPr lang="sr-Latn-RS" dirty="0" err="1"/>
              <a:t>tree</a:t>
            </a:r>
            <a:r>
              <a:rPr lang="sr-Latn-RS" dirty="0"/>
              <a:t> </a:t>
            </a:r>
            <a:r>
              <a:rPr lang="sr-Latn-RS" dirty="0" err="1"/>
              <a:t>have</a:t>
            </a:r>
            <a:r>
              <a:rPr lang="sr-Latn-RS" dirty="0"/>
              <a:t> to be </a:t>
            </a:r>
            <a:r>
              <a:rPr lang="sr-Latn-RS" dirty="0" err="1"/>
              <a:t>mutually</a:t>
            </a:r>
            <a:r>
              <a:rPr lang="sr-Latn-RS" dirty="0"/>
              <a:t> </a:t>
            </a:r>
            <a:r>
              <a:rPr lang="sr-Latn-RS" dirty="0" err="1"/>
              <a:t>exclusive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24923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1332</Words>
  <Application>Microsoft Office PowerPoint</Application>
  <PresentationFormat>On-screen Show (4:3)</PresentationFormat>
  <Paragraphs>119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Abadi</vt:lpstr>
      <vt:lpstr>Arial</vt:lpstr>
      <vt:lpstr>Office Theme</vt:lpstr>
      <vt:lpstr>Basics of pharmacoeconomics </vt:lpstr>
      <vt:lpstr>What is pharmacoeconomical analysis and why?</vt:lpstr>
      <vt:lpstr>Two main pillars of a pharmacoeconomical analysis</vt:lpstr>
      <vt:lpstr>First to be decided:</vt:lpstr>
      <vt:lpstr>Basic steps in building any kind of pharmacoeconomical model</vt:lpstr>
      <vt:lpstr>Basic steps</vt:lpstr>
      <vt:lpstr>Choose TYPE of the model</vt:lpstr>
      <vt:lpstr>Deterministis and stochastic  models</vt:lpstr>
      <vt:lpstr>DECISION TREE</vt:lpstr>
      <vt:lpstr>PowerPoint Presentation</vt:lpstr>
      <vt:lpstr>Decision tree</vt:lpstr>
      <vt:lpstr>Markov model</vt:lpstr>
      <vt:lpstr>PowerPoint Presentation</vt:lpstr>
      <vt:lpstr>Markov model</vt:lpstr>
      <vt:lpstr>Transitional matrix</vt:lpstr>
      <vt:lpstr>Types of Markov models</vt:lpstr>
      <vt:lpstr>Base case analysis</vt:lpstr>
      <vt:lpstr>Analysis of Markov model</vt:lpstr>
      <vt:lpstr>Analysis of Markov model</vt:lpstr>
      <vt:lpstr>PowerPoint Presentation</vt:lpstr>
      <vt:lpstr>Aims of sensitivity analysis of a model</vt:lpstr>
      <vt:lpstr>Sensitivity analysis</vt:lpstr>
      <vt:lpstr>Presentation of deterministic sensitivity analysis</vt:lpstr>
      <vt:lpstr>Probabilistic sensitivity analysis (stochastic)</vt:lpstr>
      <vt:lpstr>Presenting results of probabilistic sensitivity analysis</vt:lpstr>
      <vt:lpstr>Budget impact analysis</vt:lpstr>
      <vt:lpstr>Obligatory elements of Budget impact analysis</vt:lpstr>
      <vt:lpstr>Obligatory elements of Budget impact analysis</vt:lpstr>
      <vt:lpstr>Obligatory elements of Budget impact analysis</vt:lpstr>
      <vt:lpstr>Obligatory elements of Budget impact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Slobodan Jankovic</dc:creator>
  <cp:lastModifiedBy>Master Box</cp:lastModifiedBy>
  <cp:revision>75</cp:revision>
  <dcterms:created xsi:type="dcterms:W3CDTF">2016-02-14T18:16:15Z</dcterms:created>
  <dcterms:modified xsi:type="dcterms:W3CDTF">2023-08-17T14:30:11Z</dcterms:modified>
</cp:coreProperties>
</file>